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66" r:id="rId2"/>
    <p:sldId id="356" r:id="rId3"/>
    <p:sldId id="340" r:id="rId4"/>
    <p:sldId id="366" r:id="rId5"/>
    <p:sldId id="368" r:id="rId6"/>
    <p:sldId id="367" r:id="rId7"/>
    <p:sldId id="359" r:id="rId8"/>
    <p:sldId id="360" r:id="rId9"/>
    <p:sldId id="361" r:id="rId10"/>
    <p:sldId id="369" r:id="rId11"/>
    <p:sldId id="362" r:id="rId12"/>
    <p:sldId id="365" r:id="rId13"/>
    <p:sldId id="364" r:id="rId14"/>
    <p:sldId id="354" r:id="rId15"/>
    <p:sldId id="349" r:id="rId16"/>
    <p:sldId id="352" r:id="rId17"/>
    <p:sldId id="363"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9AD9"/>
    <a:srgbClr val="3795D9"/>
    <a:srgbClr val="2D7FCE"/>
    <a:srgbClr val="2F4C90"/>
    <a:srgbClr val="3CA2D8"/>
    <a:srgbClr val="2BA0D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45" autoAdjust="0"/>
    <p:restoredTop sz="68715"/>
  </p:normalViewPr>
  <p:slideViewPr>
    <p:cSldViewPr snapToGrid="0">
      <p:cViewPr varScale="1">
        <p:scale>
          <a:sx n="84" d="100"/>
          <a:sy n="84" d="100"/>
        </p:scale>
        <p:origin x="12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2025/8/21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Good morning everyone. I'm Pengfei Wang from Shandong University. Today I'm honored to present our recent work entitled "Biharmonic Distance Driven Voronoi Diagrams Restricted on Curved Surfaces.”</a:t>
            </a: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465197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In the distance propagation step, we compute distances in embedding space. Each site begins propagating its distance field from its adjacent triangles outward, spreading across the mesh surface.</a:t>
            </a:r>
          </a:p>
          <a:p>
            <a:endParaRPr kumimoji="1" lang="en" altLang="zh-CN" dirty="0"/>
          </a:p>
          <a:p>
            <a:r>
              <a:rPr lang="en" altLang="zh-CN" dirty="0"/>
              <a:t>During this propagation process, each triangle maintains a record of all the distance fields that contribute to it - essentially keeping track of which sites have influence within that triangle. </a:t>
            </a:r>
          </a:p>
          <a:p>
            <a:endParaRPr lang="en" altLang="zh-CN" dirty="0"/>
          </a:p>
          <a:p>
            <a:r>
              <a:rPr lang="en" altLang="zh-CN" dirty="0"/>
              <a:t>We continue this propagation until no undefeated and unpropagated distance events remain across the entire mesh.</a:t>
            </a: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74606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For the final step, we perform per-triangle Voronoi extraction. We handle each triangle independently using 3D lifting - each site's distance field becomes a half-plane in 3D where the Z-axis represents distance value.</a:t>
            </a:r>
          </a:p>
          <a:p>
            <a:endParaRPr lang="en" altLang="zh-CN" dirty="0"/>
          </a:p>
          <a:p>
            <a:r>
              <a:rPr lang="en" altLang="zh-CN" dirty="0"/>
              <a:t>We then compute the lower envelope by incrementally cutting with half-planes, preserving only the lower envelope surface. Finally, we project envelope intersections back to the triangle to get Voronoi boundaries within each triangle.</a:t>
            </a: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48580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Here's a comparison between different approaches. GVD produces smooth results but is computationally slow. RVD is fast but creates ownerless regions. EDBVD is better than RVD but still has irregularities. Our method achieves fast computation while producing connected and well-aligned cells.</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1352441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We conducted an ablation study on embedding dimension. If the dimension is too small, the embedding cannot capture enough geometric details. If too large, computation becomes expensive without clear improvement. Through experiments, we found that d = 10 offers the best trade-off between geometric fidelity and computational cost.</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104255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Our runtime evaluation shows linear scalability with site count and fast embedding computation - less than 1 second for dimensions up to 20. While RVD is fastest but inaccurate, and EDBVD is efficient but less stable, our method achieves high accuracy with moderate time cost.</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95634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Our method supports various applications and extensions, demonstrating its versatility in real-world scenarios.</a:t>
            </a:r>
          </a:p>
          <a:p>
            <a:endParaRPr lang="en" altLang="zh-CN" dirty="0"/>
          </a:p>
          <a:p>
            <a:r>
              <a:rPr lang="en" altLang="zh-CN" dirty="0"/>
              <a:t>First, it's robust to poor triangulation quality. Even when you have meshes with irregular or elongated triangles, our method still works well and produces reasonable results.</a:t>
            </a:r>
          </a:p>
          <a:p>
            <a:endParaRPr lang="en" altLang="zh-CN" dirty="0"/>
          </a:p>
          <a:p>
            <a:r>
              <a:rPr lang="en" altLang="zh-CN" dirty="0"/>
              <a:t>We also support </a:t>
            </a:r>
            <a:r>
              <a:rPr lang="en" altLang="zh-CN" dirty="0" err="1"/>
              <a:t>breakline</a:t>
            </a:r>
            <a:r>
              <a:rPr lang="en" altLang="zh-CN" dirty="0"/>
              <a:t> constraints, which is really useful in practice. You can define important feature lines that the Voronoi boundaries should respect, giving you more control over the final partitioning.</a:t>
            </a:r>
          </a:p>
          <a:p>
            <a:endParaRPr lang="en" altLang="zh-CN" dirty="0"/>
          </a:p>
          <a:p>
            <a:r>
              <a:rPr lang="en" altLang="zh-CN" dirty="0"/>
              <a:t>Another extension is power diagrams with weighted sites. This means some sites can have more influence than others, which gives you much greater flexibility in modeling different scenarios.</a:t>
            </a:r>
          </a:p>
          <a:p>
            <a:endParaRPr lang="en" altLang="zh-CN" dirty="0"/>
          </a:p>
          <a:p>
            <a:r>
              <a:rPr lang="en" altLang="zh-CN" dirty="0"/>
              <a:t>Finally, our method can be applied to remeshing tasks, producing good feature alignment and making it quite practical for geometry processing applications.</a:t>
            </a: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4008994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 altLang="zh-CN" dirty="0"/>
              <a:t>To conclude, we presented a method for constructing Biharmonic Distance Driven Voronoi Diagrams on curved surfaces. Our approach produces high-quality, geometry-aware partitions that are smooth, connected, and well-aligned with the underlying surface.</a:t>
            </a:r>
          </a:p>
          <a:p>
            <a:endParaRPr lang="en" altLang="zh-CN" dirty="0"/>
          </a:p>
          <a:p>
            <a:r>
              <a:rPr lang="en" altLang="zh-CN" dirty="0"/>
              <a:t>It achieves a good balance between accuracy and efficiency - more reliable than Euclidean-based methods and much faster than geodesic approaches. We believe this makes Biharmonic Distance a very promising metric for surface partitioning and geometry processing tasks.</a:t>
            </a:r>
          </a:p>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Thank you very much for your attention. </a:t>
            </a:r>
            <a:br>
              <a:rPr lang="en" altLang="zh-CN" dirty="0"/>
            </a:br>
            <a:br>
              <a:rPr lang="en" altLang="zh-CN" dirty="0"/>
            </a:br>
            <a:r>
              <a:rPr lang="en" altLang="zh-CN" dirty="0"/>
              <a:t>We organize the propagation using a priority queue approach. The choice of priority strategy doesn't affect the final results because we employ the distance field comparison strategy - we store all contributing distance fields within each triangle. </a:t>
            </a:r>
          </a:p>
          <a:p>
            <a:endParaRPr lang="en" altLang="zh-CN" dirty="0"/>
          </a:p>
          <a:p>
            <a:r>
              <a:rPr lang="en" altLang="zh-CN" dirty="0"/>
              <a:t>However, different priority strategies do impact algorithmic efficiency. In our implementation, we use the minimum distance from a site to the triangle's vertices as the priority criterion, but this is interchangeable. </a:t>
            </a:r>
          </a:p>
          <a:p>
            <a:endParaRPr lang="en" altLang="zh-CN" dirty="0"/>
          </a:p>
          <a:p>
            <a:r>
              <a:rPr lang="en" altLang="zh-CN" dirty="0"/>
              <a:t>You could use other metrics like average distance, and while the propagation order would change, the final Voronoi boundaries remain the same.</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51697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Surface Voronoi diagrams have numerous applications in geometry processing. For example, they serve as fundamental tools for model remeshing, cut locus computation, feature-preserving offset curve generation, and mesh repair. These diverse applications demonstrate the importance of having robust and efficient Voronoi diagram algorithms.</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84815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When we construct Voronoi diagrams on curved surfaces, the choice of distance metric is crucial. Let me show you the current challenges:</a:t>
            </a:r>
          </a:p>
          <a:p>
            <a:endParaRPr lang="en" altLang="zh-CN" dirty="0"/>
          </a:p>
          <a:p>
            <a:r>
              <a:rPr lang="en" altLang="zh-CN" dirty="0"/>
              <a:t>If we use geodesic distance in GVD, the results are accurate and faithful to the geometry. However, computing geodesic distances is extremely slow, which makes it impractical for big models.</a:t>
            </a:r>
          </a:p>
          <a:p>
            <a:endParaRPr lang="en" altLang="zh-CN" dirty="0"/>
          </a:p>
          <a:p>
            <a:r>
              <a:rPr lang="en" altLang="zh-CN" dirty="0"/>
              <a:t>On the other hand, if we use Euclidean distance, we have two strategies. RVD is fast, but it introduces severe artifacts - particularly ownerless regions where Voronoi cells penetrate the surface incorrectly. LRVD, while avoiding ownerless regions, still produces unreasonable cell regions when facing thin-plate problems.</a:t>
            </a:r>
          </a:p>
          <a:p>
            <a:endParaRPr lang="en" altLang="zh-CN" dirty="0"/>
          </a:p>
          <a:p>
            <a:r>
              <a:rPr lang="en" altLang="zh-CN" dirty="0"/>
              <a:t>So neither geodesic distance nor Euclidean distance is ideal. This motivates us to look for a distance metric that is both efficient and reliable.</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417299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Now let me explain why Biharmonic Distance is a good candidate.</a:t>
            </a:r>
          </a:p>
          <a:p>
            <a:endParaRPr lang="en" altLang="zh-CN" dirty="0"/>
          </a:p>
          <a:p>
            <a:r>
              <a:rPr lang="en" altLang="zh-CN" dirty="0"/>
              <a:t>Geodesic distance is accurate, but its computation is slow. Euclidean distance is very fast, but it does not respect the surface geometry and often penetrates through the surface, producing invalid Voronoi cells.</a:t>
            </a:r>
          </a:p>
          <a:p>
            <a:endParaRPr lang="en" altLang="zh-CN" dirty="0"/>
          </a:p>
          <a:p>
            <a:r>
              <a:rPr lang="en" altLang="zh-CN" dirty="0"/>
              <a:t>What we really need is a distance that is smooth, intrinsic, and </a:t>
            </a:r>
            <a:r>
              <a:rPr lang="en" altLang="zh-CN" dirty="0" err="1"/>
              <a:t>computate</a:t>
            </a:r>
            <a:r>
              <a:rPr lang="en" altLang="zh-CN" dirty="0"/>
              <a:t> efficient. The key idea behind Biharmonic Distance is to use the eigenfunctions of the Laplace-Beltrami operator. These eigenfunctions encode the global structure of the geometry, allowing us to define a distance that combines both local and global information while remaining computationally efficient.</a:t>
            </a: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40782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Biharmonic Distance has several important properties that make it especially suitable for surface processing tasks:</a:t>
            </a:r>
          </a:p>
          <a:p>
            <a:endParaRPr lang="en" altLang="zh-CN" dirty="0"/>
          </a:p>
          <a:p>
            <a:r>
              <a:rPr lang="en" altLang="zh-CN" dirty="0"/>
              <a:t>First, it is </a:t>
            </a:r>
            <a:r>
              <a:rPr lang="en" altLang="zh-CN" b="1" dirty="0"/>
              <a:t>smooth</a:t>
            </a:r>
            <a:r>
              <a:rPr lang="en" altLang="zh-CN" dirty="0"/>
              <a:t> because it combines both local and global shape information through the spectral representation.</a:t>
            </a:r>
          </a:p>
          <a:p>
            <a:endParaRPr lang="en" altLang="zh-CN" dirty="0"/>
          </a:p>
          <a:p>
            <a:r>
              <a:rPr lang="en" altLang="zh-CN" dirty="0"/>
              <a:t>Second, it is </a:t>
            </a:r>
            <a:r>
              <a:rPr lang="en" altLang="zh-CN" b="1" dirty="0"/>
              <a:t>robust</a:t>
            </a:r>
            <a:r>
              <a:rPr lang="en" altLang="zh-CN" dirty="0"/>
              <a:t>, meaning it is less sensitive to mesh noise or irregular triangulations.</a:t>
            </a:r>
          </a:p>
          <a:p>
            <a:endParaRPr lang="en" altLang="zh-CN" dirty="0"/>
          </a:p>
          <a:p>
            <a:r>
              <a:rPr lang="en" altLang="zh-CN" dirty="0"/>
              <a:t>Third, it is </a:t>
            </a:r>
            <a:r>
              <a:rPr lang="en" altLang="zh-CN" b="1" dirty="0"/>
              <a:t>practical</a:t>
            </a:r>
            <a:r>
              <a:rPr lang="en" altLang="zh-CN" dirty="0"/>
              <a:t>, since the computation can be done exactly or approximated efficiently.</a:t>
            </a:r>
          </a:p>
          <a:p>
            <a:endParaRPr lang="en" altLang="zh-CN" dirty="0"/>
          </a:p>
          <a:p>
            <a:r>
              <a:rPr lang="en" altLang="zh-CN" dirty="0"/>
              <a:t>Finally, it has </a:t>
            </a:r>
            <a:r>
              <a:rPr lang="en" altLang="zh-CN" b="1" dirty="0"/>
              <a:t>global shape awareness</a:t>
            </a:r>
            <a:r>
              <a:rPr lang="en" altLang="zh-CN" dirty="0"/>
              <a:t>. Even on thin-shell structures, the distance still respects the overall geometry and avoids penetration artifacts.</a:t>
            </a:r>
          </a:p>
          <a:p>
            <a:endParaRPr lang="en" altLang="zh-CN" dirty="0"/>
          </a:p>
          <a:p>
            <a:r>
              <a:rPr lang="en" altLang="zh-CN" dirty="0"/>
              <a:t>These properties make Biharmonic Distance very powerful for constructing Voronoi diagrams on curved surfaces.</a:t>
            </a: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634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Now let me explain how we actually compute the Biharmonic distance. The process can be broken down into three main steps:</a:t>
            </a:r>
          </a:p>
          <a:p>
            <a:endParaRPr lang="en" altLang="zh-CN" dirty="0"/>
          </a:p>
          <a:p>
            <a:r>
              <a:rPr lang="en" altLang="zh-CN" dirty="0"/>
              <a:t>First, we need to understand the surface's intrinsic structure by performing eigen decomposition. Essentially, we're finding the first K eigenvalues and eigenfunctions of the Laplace-Beltrami operator - think of these as the surface's "fingerprint" that captures its geometric properties.</a:t>
            </a:r>
          </a:p>
          <a:p>
            <a:endParaRPr lang="en" altLang="zh-CN" dirty="0"/>
          </a:p>
          <a:p>
            <a:r>
              <a:rPr lang="en" altLang="zh-CN" dirty="0"/>
              <a:t>Next, we transform each vertex into a high-dimensional space. Every vertex gets mapped to a K-dimensional vector where each component is weighted by the inverse of the corresponding eigenvalue. This embedding preserves the surface's geometric relationships.</a:t>
            </a:r>
          </a:p>
          <a:p>
            <a:endParaRPr lang="en" altLang="zh-CN" dirty="0"/>
          </a:p>
          <a:p>
            <a:r>
              <a:rPr lang="en" altLang="zh-CN" dirty="0"/>
              <a:t>Finally, computing </a:t>
            </a:r>
            <a:r>
              <a:rPr lang="en" altLang="zh-CN" dirty="0" err="1"/>
              <a:t>biharmic</a:t>
            </a:r>
            <a:r>
              <a:rPr lang="en" altLang="zh-CN" dirty="0"/>
              <a:t> distances between any two points becomes surprisingly simple - we just calculate the Euclidean distance between these high-dimensional vectors. This gives us an excellent approximation of the true biharmonic distance.</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849883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Now let me walk you through our complete algorithm, which works in three stages.</a:t>
            </a:r>
          </a:p>
          <a:p>
            <a:endParaRPr lang="en" altLang="zh-CN" dirty="0"/>
          </a:p>
          <a:p>
            <a:r>
              <a:rPr lang="en" altLang="zh-CN" dirty="0"/>
              <a:t>First, we need to handle the fact that Voronoi sites rarely coincide with mesh vertices, while our biharmonic distance is defined between vertices. So we embed these sites into the mesh structure through mesh refinement - essentially adding the sites as new vertices.</a:t>
            </a:r>
          </a:p>
          <a:p>
            <a:endParaRPr lang="en" altLang="zh-CN" dirty="0"/>
          </a:p>
          <a:p>
            <a:r>
              <a:rPr lang="en" altLang="zh-CN" dirty="0"/>
              <a:t>Once we have all sites properly embedded, we move to the propagation stage. Here, each site starts spreading its distance field outward from its adjacent triangles. During this propagation process, each triangle stores all the distance fields that contribute to it. We continue this until no more distance events can be propagated.</a:t>
            </a:r>
          </a:p>
          <a:p>
            <a:endParaRPr lang="en" altLang="zh-CN" dirty="0"/>
          </a:p>
          <a:p>
            <a:r>
              <a:rPr lang="en" altLang="zh-CN" dirty="0"/>
              <a:t>Finally, we determine the exact boundaries between different Voronoi regions. We do this triangle by triangle, using a 3D lifting technique where we cut along bisectors to extract clean Voronoi boundaries within each triangle.</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88383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Let me explain the first step in detail. Sites may not be mesh vertices, but Biharmonic Distance only works with vertex-to-vertex distances.</a:t>
            </a:r>
          </a:p>
          <a:p>
            <a:endParaRPr lang="en" altLang="zh-CN" dirty="0"/>
          </a:p>
          <a:p>
            <a:r>
              <a:rPr lang="en" altLang="zh-CN" dirty="0"/>
              <a:t>There are several ways to handle this mismatch, here we choose the remeshing strategy. The idea is straightforward: we locate the face containing each site, then iteratively subdivide triangles containing sites until all sites become actual mesh vertices.</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4025580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We adopt the distance field representation from </a:t>
            </a:r>
            <a:r>
              <a:rPr lang="en" altLang="zh-CN" dirty="0" err="1"/>
              <a:t>SurfaceVoronoi</a:t>
            </a:r>
            <a:r>
              <a:rPr lang="en" altLang="zh-CN" dirty="0"/>
              <a:t>. For any site, its distance field within a triangle can be represented as a triplet (d₁, d₂, d₃), where dᵢ is the distance from the site to the </a:t>
            </a:r>
            <a:r>
              <a:rPr lang="en" altLang="zh-CN" dirty="0" err="1"/>
              <a:t>i-th</a:t>
            </a:r>
            <a:r>
              <a:rPr lang="en" altLang="zh-CN" dirty="0"/>
              <a:t> vertex of the triangle.</a:t>
            </a:r>
          </a:p>
          <a:p>
            <a:endParaRPr lang="en" altLang="zh-CN" dirty="0"/>
          </a:p>
          <a:p>
            <a:r>
              <a:rPr lang="en" altLang="zh-CN" dirty="0"/>
              <a:t>To improve computational efficiency, we also introduce a distance field comparison strategy. When comparing distance fields, one is defeated if all three distances are greater than another field. When a site cannot be defeated by any other site within a triangle, it becomes a contributing point to that triangle.</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188152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F24316B-FB0F-4F22-BCA7-2C12A63C41E7}" type="datetimeFigureOut">
              <a:rPr lang="zh-CN" altLang="en-US" smtClean="0"/>
              <a:t>2025/8/21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pic>
        <p:nvPicPr>
          <p:cNvPr id="6" name="图片 5" descr="图片1"/>
          <p:cNvPicPr>
            <a:picLocks noChangeAspect="1"/>
          </p:cNvPicPr>
          <p:nvPr userDrawn="1"/>
        </p:nvPicPr>
        <p:blipFill>
          <a:blip r:embed="rId2"/>
          <a:stretch>
            <a:fillRect/>
          </a:stretch>
        </p:blipFill>
        <p:spPr>
          <a:xfrm>
            <a:off x="1270" y="0"/>
            <a:ext cx="12188825" cy="6858000"/>
          </a:xfrm>
          <a:prstGeom prst="rect">
            <a:avLst/>
          </a:prstGeom>
        </p:spPr>
      </p:pic>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文本占位符 9"/>
          <p:cNvSpPr>
            <a:spLocks noGrp="1"/>
          </p:cNvSpPr>
          <p:nvPr>
            <p:ph type="body" idx="1" hasCustomPrompt="1"/>
          </p:nvPr>
        </p:nvSpPr>
        <p:spPr>
          <a:xfrm>
            <a:off x="838200" y="1485900"/>
            <a:ext cx="10558145" cy="4691380"/>
          </a:xfrm>
          <a:prstGeom prst="rect">
            <a:avLst/>
          </a:prstGeom>
        </p:spPr>
        <p:txBody>
          <a:bodyPr vert="horz" lIns="91440" tIns="45720" rIns="91440" bIns="45720" rtlCol="0">
            <a:normAutofit/>
          </a:bodyPr>
          <a:lstStyle>
            <a:lvl1pPr marL="0" indent="0">
              <a:buNone/>
              <a:defRPr>
                <a:latin typeface="Calibri" panose="020F0502020204030204" charset="0"/>
                <a:cs typeface="Calibri" panose="020F0502020204030204" charset="0"/>
              </a:defRPr>
            </a:lvl1pPr>
          </a:lstStyle>
          <a:p>
            <a:pPr lvl="0"/>
            <a:r>
              <a:rPr lang="zh-CN" altLang="en-US"/>
              <a:t>Click here to add content</a:t>
            </a:r>
          </a:p>
        </p:txBody>
      </p:sp>
      <p:sp>
        <p:nvSpPr>
          <p:cNvPr id="2" name="文本占位符 1"/>
          <p:cNvSpPr>
            <a:spLocks noGrp="1"/>
          </p:cNvSpPr>
          <p:nvPr>
            <p:ph type="body" idx="13" hasCustomPrompt="1"/>
          </p:nvPr>
        </p:nvSpPr>
        <p:spPr>
          <a:xfrm>
            <a:off x="546735" y="157480"/>
            <a:ext cx="11116310" cy="617855"/>
          </a:xfrm>
          <a:prstGeom prst="rect">
            <a:avLst/>
          </a:prstGeom>
        </p:spPr>
        <p:txBody>
          <a:bodyPr vert="horz" lIns="91440" tIns="45720" rIns="91440" bIns="45720" rtlCol="0">
            <a:normAutofit/>
          </a:bodyPr>
          <a:lstStyle>
            <a:lvl1pPr marL="0" indent="0" algn="ctr">
              <a:buNone/>
              <a:defRPr sz="3200" b="1">
                <a:latin typeface="Calibri" panose="020F0502020204030204" charset="0"/>
                <a:cs typeface="Calibri" panose="020F0502020204030204" charset="0"/>
              </a:defRPr>
            </a:lvl1pPr>
          </a:lstStyle>
          <a:p>
            <a:pPr lvl="0"/>
            <a:r>
              <a:rPr lang="zh-CN" altLang="en-US"/>
              <a:t>Click here to add content</a:t>
            </a:r>
          </a:p>
        </p:txBody>
      </p:sp>
      <p:sp>
        <p:nvSpPr>
          <p:cNvPr id="3" name="灯片编号占位符 2"/>
          <p:cNvSpPr>
            <a:spLocks noGrp="1"/>
          </p:cNvSpPr>
          <p:nvPr>
            <p:ph type="sldNum" sz="quarter" idx="12"/>
          </p:nvPr>
        </p:nvSpPr>
        <p:spPr>
          <a:xfrm>
            <a:off x="635" y="6616700"/>
            <a:ext cx="12190730" cy="203835"/>
          </a:xfrm>
        </p:spPr>
        <p:txBody>
          <a:bodyPr/>
          <a:lstStyle>
            <a:lvl1pPr algn="ctr">
              <a:defRPr sz="1000"/>
            </a:lvl1pPr>
          </a:lstStyle>
          <a:p>
            <a:fld id="{E077DA78-E013-4A8C-AD75-63A150561B10}" type="slidenum">
              <a:rPr lang="zh-CN" altLang="en-US" smtClean="0"/>
              <a:t>‹#›</a:t>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内容占位符 7"/>
          <p:cNvSpPr>
            <a:spLocks noGrp="1"/>
          </p:cNvSpPr>
          <p:nvPr/>
        </p:nvSpPr>
        <p:spPr>
          <a:xfrm>
            <a:off x="-635" y="1156017"/>
            <a:ext cx="12192635" cy="4545965"/>
          </a:xfrm>
          <a:prstGeom prst="rect">
            <a:avLst/>
          </a:prstGeom>
          <a:noFill/>
        </p:spPr>
        <p:txBody>
          <a:bodyPr vert="horz" lIns="90000" tIns="46800" rIns="90000" bIns="46800" rtlCol="0">
            <a:normAutofit fontScale="25000" lnSpcReduction="2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US" altLang="zh-CN" sz="21600" b="1" dirty="0">
                <a:solidFill>
                  <a:schemeClr val="tx1"/>
                </a:solidFill>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rPr>
              <a:t>Biharmonic Distance Driven Voronoi Diagrams Restricted on Curved Surfaces</a:t>
            </a:r>
            <a:endParaRPr lang="en-US" altLang="zh-CN" sz="7200" b="1" dirty="0">
              <a:solidFill>
                <a:srgbClr val="C00000"/>
              </a:solidFill>
              <a:effectLst>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endParaRPr>
          </a:p>
          <a:p>
            <a:pPr marL="0" indent="0" algn="ctr">
              <a:lnSpc>
                <a:spcPct val="130000"/>
              </a:lnSpc>
              <a:buNone/>
            </a:pPr>
            <a:r>
              <a:rPr lang="en-US" altLang="zh-CN" sz="12800" b="1" dirty="0">
                <a:solidFill>
                  <a:schemeClr val="tx1"/>
                </a:solidFill>
                <a:effectLst>
                  <a:outerShdw blurRad="63500" sx="102000" sy="102000" algn="ctr" rotWithShape="0">
                    <a:schemeClr val="bg1">
                      <a:alpha val="40000"/>
                    </a:schemeClr>
                  </a:outerShdw>
                </a:effectLst>
                <a:latin typeface="Calibri" panose="020F0502020204030204" charset="0"/>
                <a:ea typeface="微软雅黑" panose="020B0503020204020204" pitchFamily="34" charset="-122"/>
                <a:cs typeface="Calibri" panose="020F0502020204030204" charset="0"/>
                <a:sym typeface="+mn-ea"/>
              </a:rPr>
              <a:t> Xuetong Zhao, Pengfei Wang, Yining Xu, and Shuangmin Chen</a:t>
            </a:r>
            <a:r>
              <a:rPr lang="zh-CN" altLang="en-US" sz="12800" b="1" dirty="0">
                <a:solidFill>
                  <a:schemeClr val="tx1"/>
                </a:solidFill>
                <a:effectLst>
                  <a:outerShdw blurRad="63500" sx="102000" sy="102000" algn="ctr" rotWithShape="0">
                    <a:schemeClr val="bg1">
                      <a:alpha val="40000"/>
                    </a:schemeClr>
                  </a:outerShdw>
                </a:effectLst>
                <a:latin typeface="Calibri" panose="020F0502020204030204" charset="0"/>
                <a:ea typeface="微软雅黑" panose="020B0503020204020204" pitchFamily="34" charset="-122"/>
                <a:cs typeface="Calibri" panose="020F0502020204030204" charset="0"/>
                <a:sym typeface="+mn-ea"/>
              </a:rPr>
              <a:t>，</a:t>
            </a:r>
            <a:r>
              <a:rPr lang="en-US" altLang="zh-CN" sz="12800" b="1" dirty="0">
                <a:solidFill>
                  <a:schemeClr val="tx1"/>
                </a:solidFill>
                <a:effectLst>
                  <a:outerShdw blurRad="63500" sx="102000" sy="102000" algn="ctr" rotWithShape="0">
                    <a:schemeClr val="bg1">
                      <a:alpha val="40000"/>
                    </a:schemeClr>
                  </a:outerShdw>
                </a:effectLst>
                <a:latin typeface="Calibri" panose="020F0502020204030204" charset="0"/>
                <a:ea typeface="微软雅黑" panose="020B0503020204020204" pitchFamily="34" charset="-122"/>
                <a:cs typeface="Calibri" panose="020F0502020204030204" charset="0"/>
                <a:sym typeface="+mn-ea"/>
              </a:rPr>
              <a:t>Li Hui</a:t>
            </a:r>
            <a:br>
              <a:rPr lang="en-US" altLang="zh-CN" sz="12800" b="1" dirty="0">
                <a:solidFill>
                  <a:schemeClr val="tx1"/>
                </a:solidFill>
                <a:effectLst>
                  <a:outerShdw blurRad="63500" sx="102000" sy="102000" algn="ctr" rotWithShape="0">
                    <a:schemeClr val="bg1">
                      <a:alpha val="40000"/>
                    </a:schemeClr>
                  </a:outerShdw>
                </a:effectLst>
                <a:latin typeface="Calibri" panose="020F0502020204030204" charset="0"/>
                <a:ea typeface="微软雅黑" panose="020B0503020204020204" pitchFamily="34" charset="-122"/>
                <a:cs typeface="Calibri" panose="020F0502020204030204" charset="0"/>
                <a:sym typeface="+mn-ea"/>
              </a:rPr>
            </a:br>
            <a:r>
              <a:rPr lang="en-US" altLang="zh-CN" sz="10665" b="1" dirty="0">
                <a:solidFill>
                  <a:schemeClr val="tx1"/>
                </a:solidFill>
                <a:effectLst>
                  <a:outerShdw blurRad="63500" sx="102000" sy="102000" algn="ctr" rotWithShape="0">
                    <a:prstClr val="black">
                      <a:alpha val="40000"/>
                    </a:prstClr>
                  </a:outerShdw>
                </a:effectLst>
                <a:latin typeface="Calibri" panose="020F0502020204030204" charset="0"/>
                <a:ea typeface="微软雅黑" panose="020B0503020204020204" pitchFamily="34" charset="-122"/>
                <a:cs typeface="Calibri" panose="020F0502020204030204" charset="0"/>
              </a:rPr>
              <a:t>Qingdao University of Science and Technology,Shandong University,Hunan Normal University</a:t>
            </a:r>
            <a:endParaRPr lang="en-US" altLang="zh-CN" sz="6000" dirty="0">
              <a:solidFill>
                <a:schemeClr val="tx1"/>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8F05-A978-24F6-53EC-319338D94781}"/>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AD1A4F7C-A437-424E-2E5E-FEAB32B00D3C}"/>
              </a:ext>
            </a:extLst>
          </p:cNvPr>
          <p:cNvSpPr>
            <a:spLocks noGrp="1"/>
          </p:cNvSpPr>
          <p:nvPr>
            <p:ph type="body" idx="1"/>
          </p:nvPr>
        </p:nvSpPr>
        <p:spPr>
          <a:xfrm>
            <a:off x="546735" y="1670957"/>
            <a:ext cx="6313714" cy="4691380"/>
          </a:xfrm>
        </p:spPr>
        <p:txBody>
          <a:bodyPr/>
          <a:lstStyle/>
          <a:p>
            <a:pPr>
              <a:lnSpc>
                <a:spcPct val="150000"/>
              </a:lnSpc>
            </a:pPr>
            <a:r>
              <a:rPr lang="en-US" altLang="zh-CN" sz="2000" dirty="0"/>
              <a:t>Compute distances in </a:t>
            </a:r>
            <a:r>
              <a:rPr lang="en-US" altLang="zh-CN" sz="2000" b="1" dirty="0">
                <a:solidFill>
                  <a:srgbClr val="FF0000"/>
                </a:solidFill>
              </a:rPr>
              <a:t>embedding space</a:t>
            </a:r>
          </a:p>
          <a:p>
            <a:pPr marL="342900" indent="-342900">
              <a:lnSpc>
                <a:spcPct val="150000"/>
              </a:lnSpc>
              <a:buFont typeface="Arial" panose="020B0604020202020204" pitchFamily="34" charset="0"/>
              <a:buChar char="•"/>
            </a:pPr>
            <a:r>
              <a:rPr lang="en" altLang="zh-CN" sz="2000" dirty="0"/>
              <a:t>Each site propagates distance field from adjacent triangles outward </a:t>
            </a:r>
          </a:p>
          <a:p>
            <a:pPr marL="342900" indent="-342900">
              <a:lnSpc>
                <a:spcPct val="150000"/>
              </a:lnSpc>
              <a:buFont typeface="Arial" panose="020B0604020202020204" pitchFamily="34" charset="0"/>
              <a:buChar char="•"/>
            </a:pPr>
            <a:r>
              <a:rPr lang="en" altLang="zh-CN" sz="2000" dirty="0"/>
              <a:t>Continue until no undefeated and unpropagated distance events remain </a:t>
            </a:r>
          </a:p>
          <a:p>
            <a:pPr marL="342900" indent="-342900">
              <a:lnSpc>
                <a:spcPct val="150000"/>
              </a:lnSpc>
              <a:buFont typeface="Arial" panose="020B0604020202020204" pitchFamily="34" charset="0"/>
              <a:buChar char="•"/>
            </a:pPr>
            <a:r>
              <a:rPr lang="en" altLang="zh-CN" sz="2000" dirty="0"/>
              <a:t>Each triangle stores all contributing distance fields during propagation</a:t>
            </a:r>
            <a:endParaRPr lang="en-US" altLang="zh-CN" sz="2000" dirty="0">
              <a:solidFill>
                <a:srgbClr val="FF0000"/>
              </a:solidFill>
            </a:endParaRPr>
          </a:p>
        </p:txBody>
      </p:sp>
      <p:sp>
        <p:nvSpPr>
          <p:cNvPr id="3" name="文本占位符 2">
            <a:extLst>
              <a:ext uri="{FF2B5EF4-FFF2-40B4-BE49-F238E27FC236}">
                <a16:creationId xmlns:a16="http://schemas.microsoft.com/office/drawing/2014/main" id="{43323D70-CA6A-9AC8-1F46-85DD0404205D}"/>
              </a:ext>
            </a:extLst>
          </p:cNvPr>
          <p:cNvSpPr>
            <a:spLocks noGrp="1"/>
          </p:cNvSpPr>
          <p:nvPr>
            <p:ph type="body" idx="13"/>
          </p:nvPr>
        </p:nvSpPr>
        <p:spPr/>
        <p:txBody>
          <a:bodyPr/>
          <a:lstStyle/>
          <a:p>
            <a:r>
              <a:rPr lang="en-US" altLang="zh-CN"/>
              <a:t>Distance Propagation</a:t>
            </a:r>
          </a:p>
        </p:txBody>
      </p:sp>
      <p:sp>
        <p:nvSpPr>
          <p:cNvPr id="4" name="灯片编号占位符 3">
            <a:extLst>
              <a:ext uri="{FF2B5EF4-FFF2-40B4-BE49-F238E27FC236}">
                <a16:creationId xmlns:a16="http://schemas.microsoft.com/office/drawing/2014/main" id="{1BF11798-B57B-4D6A-5581-B569D409A43A}"/>
              </a:ext>
            </a:extLst>
          </p:cNvPr>
          <p:cNvSpPr>
            <a:spLocks noGrp="1"/>
          </p:cNvSpPr>
          <p:nvPr>
            <p:ph type="sldNum" sz="quarter" idx="12"/>
          </p:nvPr>
        </p:nvSpPr>
        <p:spPr/>
        <p:txBody>
          <a:bodyPr/>
          <a:lstStyle/>
          <a:p>
            <a:fld id="{E077DA78-E013-4A8C-AD75-63A150561B10}" type="slidenum">
              <a:rPr lang="zh-CN" altLang="en-US" smtClean="0"/>
              <a:t>10</a:t>
            </a:fld>
            <a:endParaRPr lang="zh-CN" altLang="en-US"/>
          </a:p>
        </p:txBody>
      </p:sp>
      <p:pic>
        <p:nvPicPr>
          <p:cNvPr id="28" name="up0000">
            <a:hlinkClick r:id="" action="ppaction://media"/>
            <a:extLst>
              <a:ext uri="{FF2B5EF4-FFF2-40B4-BE49-F238E27FC236}">
                <a16:creationId xmlns:a16="http://schemas.microsoft.com/office/drawing/2014/main" id="{0242B673-8B3F-FBE6-208D-B189DB0AE6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62341" y="2055838"/>
            <a:ext cx="5831749" cy="3280359"/>
          </a:xfrm>
          <a:prstGeom prst="rect">
            <a:avLst/>
          </a:prstGeom>
        </p:spPr>
      </p:pic>
    </p:spTree>
    <p:extLst>
      <p:ext uri="{BB962C8B-B14F-4D97-AF65-F5344CB8AC3E}">
        <p14:creationId xmlns:p14="http://schemas.microsoft.com/office/powerpoint/2010/main" val="9560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40" fill="hold"/>
                                        <p:tgtEl>
                                          <p:spTgt spid="28"/>
                                        </p:tgtEl>
                                      </p:cBhvr>
                                    </p:cmd>
                                  </p:childTnLst>
                                </p:cTn>
                              </p:par>
                            </p:childTnLst>
                          </p:cTn>
                        </p:par>
                        <p:par>
                          <p:cTn id="10" fill="hold">
                            <p:stCondLst>
                              <p:cond delay="2440"/>
                            </p:stCondLst>
                            <p:childTnLst>
                              <p:par>
                                <p:cTn id="11" presetID="1" presetClass="mediacall" presetSubtype="0" fill="hold" nodeType="afterEffect">
                                  <p:stCondLst>
                                    <p:cond delay="0"/>
                                  </p:stCondLst>
                                  <p:childTnLst>
                                    <p:cmd type="call" cmd="playFrom(0.0)">
                                      <p:cBhvr>
                                        <p:cTn id="12" dur="2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t"/>
          <p:cNvPicPr>
            <a:picLocks noChangeAspect="1"/>
          </p:cNvPicPr>
          <p:nvPr/>
        </p:nvPicPr>
        <p:blipFill>
          <a:blip r:embed="rId3"/>
          <a:stretch>
            <a:fillRect/>
          </a:stretch>
        </p:blipFill>
        <p:spPr>
          <a:xfrm>
            <a:off x="6335485" y="4000252"/>
            <a:ext cx="5681345" cy="2718365"/>
          </a:xfrm>
          <a:prstGeom prst="rect">
            <a:avLst/>
          </a:prstGeom>
        </p:spPr>
      </p:pic>
      <p:sp>
        <p:nvSpPr>
          <p:cNvPr id="2" name="文本占位符 1"/>
          <p:cNvSpPr>
            <a:spLocks noGrp="1"/>
          </p:cNvSpPr>
          <p:nvPr>
            <p:ph type="body" idx="1"/>
          </p:nvPr>
        </p:nvSpPr>
        <p:spPr>
          <a:xfrm>
            <a:off x="479469" y="1282065"/>
            <a:ext cx="10558145" cy="4691380"/>
          </a:xfrm>
        </p:spPr>
        <p:txBody>
          <a:bodyPr/>
          <a:lstStyle/>
          <a:p>
            <a:pPr>
              <a:lnSpc>
                <a:spcPct val="150000"/>
              </a:lnSpc>
            </a:pPr>
            <a:r>
              <a:rPr lang="en" altLang="zh-CN" sz="2000" b="1" dirty="0"/>
              <a:t>Per-triangle Voronoi extraction:</a:t>
            </a:r>
          </a:p>
          <a:p>
            <a:pPr marL="342900" indent="-342900">
              <a:lnSpc>
                <a:spcPct val="150000"/>
              </a:lnSpc>
              <a:buFont typeface="Arial" panose="020B0604020202020204" pitchFamily="34" charset="0"/>
              <a:buChar char="•"/>
            </a:pPr>
            <a:r>
              <a:rPr lang="en" altLang="zh-CN" sz="2000" b="1" dirty="0"/>
              <a:t>Independent processing:</a:t>
            </a:r>
            <a:r>
              <a:rPr lang="en" altLang="zh-CN" sz="2000" dirty="0"/>
              <a:t> Handle each triangle separately </a:t>
            </a:r>
          </a:p>
          <a:p>
            <a:pPr marL="1028700" lvl="1" indent="-342900">
              <a:lnSpc>
                <a:spcPct val="150000"/>
              </a:lnSpc>
            </a:pPr>
            <a:r>
              <a:rPr lang="en" altLang="zh-CN" sz="2000" b="1" dirty="0"/>
              <a:t>3D lifting:</a:t>
            </a:r>
            <a:r>
              <a:rPr lang="en" altLang="zh-CN" sz="2000" dirty="0"/>
              <a:t> Each site's distance field → half-plane in 3D</a:t>
            </a:r>
          </a:p>
          <a:p>
            <a:pPr marL="1028700" lvl="1" indent="-342900">
              <a:lnSpc>
                <a:spcPct val="150000"/>
              </a:lnSpc>
            </a:pPr>
            <a:r>
              <a:rPr lang="en" altLang="zh-CN" sz="2000" dirty="0"/>
              <a:t>Z-axis represents distance value</a:t>
            </a:r>
          </a:p>
          <a:p>
            <a:pPr marL="342900" indent="-342900">
              <a:lnSpc>
                <a:spcPct val="150000"/>
              </a:lnSpc>
              <a:buFont typeface="Arial" panose="020B0604020202020204" pitchFamily="34" charset="0"/>
              <a:buChar char="•"/>
            </a:pPr>
            <a:r>
              <a:rPr lang="en" altLang="zh-CN" sz="2000" b="1" dirty="0"/>
              <a:t>Lower envelope computation:</a:t>
            </a:r>
            <a:r>
              <a:rPr lang="en" altLang="zh-CN" sz="2000" dirty="0"/>
              <a:t> Incrementally cut with half-planes</a:t>
            </a:r>
          </a:p>
          <a:p>
            <a:pPr marL="1028700" lvl="1" indent="-342900">
              <a:lnSpc>
                <a:spcPct val="150000"/>
              </a:lnSpc>
            </a:pPr>
            <a:r>
              <a:rPr lang="en" altLang="zh-CN" sz="2000" dirty="0"/>
              <a:t>Preserve only the lower envelope surface</a:t>
            </a:r>
          </a:p>
          <a:p>
            <a:pPr marL="342900" indent="-342900">
              <a:lnSpc>
                <a:spcPct val="150000"/>
              </a:lnSpc>
              <a:buFont typeface="Arial" panose="020B0604020202020204" pitchFamily="34" charset="0"/>
              <a:buChar char="•"/>
            </a:pPr>
            <a:r>
              <a:rPr lang="en" altLang="zh-CN" sz="2000" b="1" dirty="0"/>
              <a:t>2D projection:</a:t>
            </a:r>
            <a:r>
              <a:rPr lang="en" altLang="zh-CN" sz="2000" dirty="0"/>
              <a:t> Project envelope intersections back to triangle </a:t>
            </a:r>
          </a:p>
          <a:p>
            <a:pPr marL="342900" indent="-342900">
              <a:lnSpc>
                <a:spcPct val="150000"/>
              </a:lnSpc>
              <a:buFont typeface="Arial" panose="020B0604020202020204" pitchFamily="34" charset="0"/>
              <a:buChar char="•"/>
            </a:pPr>
            <a:r>
              <a:rPr lang="en" altLang="zh-CN" sz="2000" b="1" dirty="0"/>
              <a:t>Result:</a:t>
            </a:r>
            <a:r>
              <a:rPr lang="en" altLang="zh-CN" sz="2000" dirty="0"/>
              <a:t> Voronoi boundaries within triangle</a:t>
            </a:r>
            <a:endParaRPr lang="en-US" altLang="zh-CN" sz="2000" dirty="0"/>
          </a:p>
        </p:txBody>
      </p:sp>
      <p:sp>
        <p:nvSpPr>
          <p:cNvPr id="3" name="文本占位符 2"/>
          <p:cNvSpPr>
            <a:spLocks noGrp="1"/>
          </p:cNvSpPr>
          <p:nvPr>
            <p:ph type="body" idx="13"/>
          </p:nvPr>
        </p:nvSpPr>
        <p:spPr/>
        <p:txBody>
          <a:bodyPr/>
          <a:lstStyle/>
          <a:p>
            <a:r>
              <a:rPr lang="en-US" altLang="zh-CN"/>
              <a:t>Incremental Cutting</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11</a:t>
            </a:fld>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2896235" y="5146675"/>
            <a:ext cx="3094355" cy="407670"/>
          </a:xfrm>
        </p:spPr>
        <p:txBody>
          <a:bodyPr/>
          <a:lstStyle/>
          <a:p>
            <a:r>
              <a:rPr lang="en-US" altLang="zh-CN" sz="2000"/>
              <a:t>fast but </a:t>
            </a:r>
            <a:r>
              <a:rPr lang="en-US" altLang="zh-CN" sz="2000">
                <a:solidFill>
                  <a:srgbClr val="FF0000"/>
                </a:solidFill>
              </a:rPr>
              <a:t>fragmented regions</a:t>
            </a:r>
            <a:endParaRPr lang="en-US" altLang="zh-CN" sz="2000"/>
          </a:p>
          <a:p>
            <a:endParaRPr lang="en-US" altLang="zh-CN" sz="2000"/>
          </a:p>
        </p:txBody>
      </p:sp>
      <p:sp>
        <p:nvSpPr>
          <p:cNvPr id="3" name="文本占位符 2"/>
          <p:cNvSpPr>
            <a:spLocks noGrp="1"/>
          </p:cNvSpPr>
          <p:nvPr>
            <p:ph type="body" idx="13"/>
          </p:nvPr>
        </p:nvSpPr>
        <p:spPr/>
        <p:txBody>
          <a:bodyPr/>
          <a:lstStyle/>
          <a:p>
            <a:r>
              <a:rPr lang="en-US" altLang="zh-CN"/>
              <a:t>Comparison</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12</a:t>
            </a:fld>
            <a:endParaRPr lang="zh-CN" altLang="en-US"/>
          </a:p>
        </p:txBody>
      </p:sp>
      <p:pic>
        <p:nvPicPr>
          <p:cNvPr id="6" name="图片 5" descr="Group 96 (3)"/>
          <p:cNvPicPr>
            <a:picLocks noChangeAspect="1"/>
          </p:cNvPicPr>
          <p:nvPr/>
        </p:nvPicPr>
        <p:blipFill>
          <a:blip r:embed="rId3"/>
          <a:stretch>
            <a:fillRect/>
          </a:stretch>
        </p:blipFill>
        <p:spPr>
          <a:xfrm>
            <a:off x="-342265" y="1449070"/>
            <a:ext cx="12574905" cy="3491865"/>
          </a:xfrm>
          <a:prstGeom prst="rect">
            <a:avLst/>
          </a:prstGeom>
        </p:spPr>
      </p:pic>
      <p:sp>
        <p:nvSpPr>
          <p:cNvPr id="7" name="文本占位符 1"/>
          <p:cNvSpPr>
            <a:spLocks noGrp="1"/>
          </p:cNvSpPr>
          <p:nvPr/>
        </p:nvSpPr>
        <p:spPr>
          <a:xfrm>
            <a:off x="230505" y="5143818"/>
            <a:ext cx="1950085" cy="413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t>smooth but </a:t>
            </a:r>
            <a:r>
              <a:rPr lang="en-US" altLang="zh-CN" sz="2000">
                <a:solidFill>
                  <a:srgbClr val="FF0000"/>
                </a:solidFill>
              </a:rPr>
              <a:t>slow</a:t>
            </a:r>
            <a:endParaRPr lang="en-US" altLang="zh-CN" sz="2000"/>
          </a:p>
          <a:p>
            <a:endParaRPr lang="en-US" altLang="zh-CN" sz="2000"/>
          </a:p>
        </p:txBody>
      </p:sp>
      <p:sp>
        <p:nvSpPr>
          <p:cNvPr id="8" name="文本占位符 1"/>
          <p:cNvSpPr>
            <a:spLocks noGrp="1"/>
          </p:cNvSpPr>
          <p:nvPr/>
        </p:nvSpPr>
        <p:spPr>
          <a:xfrm>
            <a:off x="9576435" y="5146675"/>
            <a:ext cx="2409190" cy="8521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fast</a:t>
            </a:r>
            <a:r>
              <a:rPr lang="en-US" altLang="zh-CN" sz="2000"/>
              <a:t>, connected, </a:t>
            </a:r>
          </a:p>
          <a:p>
            <a:r>
              <a:rPr lang="en-US" altLang="zh-CN" sz="2000"/>
              <a:t>well-aligned regions</a:t>
            </a:r>
          </a:p>
        </p:txBody>
      </p:sp>
      <p:sp>
        <p:nvSpPr>
          <p:cNvPr id="9" name="文本占位符 1"/>
          <p:cNvSpPr>
            <a:spLocks noGrp="1"/>
          </p:cNvSpPr>
          <p:nvPr/>
        </p:nvSpPr>
        <p:spPr>
          <a:xfrm>
            <a:off x="6325235" y="5146675"/>
            <a:ext cx="2794635"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t>better than RVD </a:t>
            </a:r>
          </a:p>
          <a:p>
            <a:r>
              <a:rPr lang="en-US" altLang="zh-CN" sz="2000"/>
              <a:t>but still has </a:t>
            </a:r>
            <a:r>
              <a:rPr lang="en-US" altLang="zh-CN" sz="2000">
                <a:solidFill>
                  <a:srgbClr val="FF0000"/>
                </a:solidFill>
              </a:rPr>
              <a:t>irregularities</a:t>
            </a:r>
            <a:endParaRPr lang="en-US" altLang="zh-CN" sz="2000"/>
          </a:p>
          <a:p>
            <a:endParaRPr lang="en-US" altLang="zh-CN"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4279900" y="1109980"/>
            <a:ext cx="2971165" cy="809625"/>
          </a:xfrm>
        </p:spPr>
        <p:txBody>
          <a:bodyPr>
            <a:normAutofit/>
          </a:bodyPr>
          <a:lstStyle/>
          <a:p>
            <a:pPr algn="ctr"/>
            <a:r>
              <a:rPr lang="en-US" altLang="zh-CN" sz="2000"/>
              <a:t>d = </a:t>
            </a:r>
            <a:r>
              <a:rPr lang="en-US" altLang="zh-CN" sz="2000" b="1">
                <a:solidFill>
                  <a:srgbClr val="FF0000"/>
                </a:solidFill>
              </a:rPr>
              <a:t>10</a:t>
            </a:r>
            <a:r>
              <a:rPr lang="en-US" altLang="zh-CN" sz="2000"/>
              <a:t> is a good trade-off</a:t>
            </a:r>
          </a:p>
        </p:txBody>
      </p:sp>
      <p:sp>
        <p:nvSpPr>
          <p:cNvPr id="3" name="文本占位符 2"/>
          <p:cNvSpPr>
            <a:spLocks noGrp="1"/>
          </p:cNvSpPr>
          <p:nvPr>
            <p:ph type="body" idx="13"/>
          </p:nvPr>
        </p:nvSpPr>
        <p:spPr/>
        <p:txBody>
          <a:bodyPr/>
          <a:lstStyle/>
          <a:p>
            <a:r>
              <a:rPr lang="en-US" altLang="zh-CN"/>
              <a:t>Ablation Study: Embedding Dimension</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13</a:t>
            </a:fld>
            <a:endParaRPr lang="zh-CN" altLang="en-US"/>
          </a:p>
        </p:txBody>
      </p:sp>
      <p:pic>
        <p:nvPicPr>
          <p:cNvPr id="5" name="图片 4" descr="Group 99"/>
          <p:cNvPicPr>
            <a:picLocks noChangeAspect="1"/>
          </p:cNvPicPr>
          <p:nvPr/>
        </p:nvPicPr>
        <p:blipFill>
          <a:blip r:embed="rId3"/>
          <a:stretch>
            <a:fillRect/>
          </a:stretch>
        </p:blipFill>
        <p:spPr>
          <a:xfrm>
            <a:off x="1501140" y="1412240"/>
            <a:ext cx="9189720" cy="52660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1888490" y="5477510"/>
            <a:ext cx="3536950" cy="795655"/>
          </a:xfrm>
        </p:spPr>
        <p:txBody>
          <a:bodyPr/>
          <a:lstStyle/>
          <a:p>
            <a:r>
              <a:rPr lang="en-US" altLang="zh-CN" sz="2000"/>
              <a:t>Linear scalability with site count</a:t>
            </a:r>
          </a:p>
          <a:p>
            <a:r>
              <a:rPr lang="en-US" altLang="zh-CN" sz="2000"/>
              <a:t>Fast embedding (&lt;1s for d ≤ 20)</a:t>
            </a:r>
          </a:p>
          <a:p>
            <a:endParaRPr lang="en-US" altLang="zh-CN" sz="2000"/>
          </a:p>
        </p:txBody>
      </p:sp>
      <p:sp>
        <p:nvSpPr>
          <p:cNvPr id="3" name="文本占位符 2"/>
          <p:cNvSpPr>
            <a:spLocks noGrp="1"/>
          </p:cNvSpPr>
          <p:nvPr>
            <p:ph type="body" idx="13"/>
          </p:nvPr>
        </p:nvSpPr>
        <p:spPr/>
        <p:txBody>
          <a:bodyPr/>
          <a:lstStyle/>
          <a:p>
            <a:r>
              <a:rPr lang="en-US" altLang="zh-CN"/>
              <a:t>Runtime</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14</a:t>
            </a:fld>
            <a:endParaRPr lang="zh-CN" altLang="en-US"/>
          </a:p>
        </p:txBody>
      </p:sp>
      <p:pic>
        <p:nvPicPr>
          <p:cNvPr id="5" name="图片 4" descr="zhexiantuweidu"/>
          <p:cNvPicPr>
            <a:picLocks noChangeAspect="1"/>
          </p:cNvPicPr>
          <p:nvPr/>
        </p:nvPicPr>
        <p:blipFill>
          <a:blip r:embed="rId3"/>
          <a:stretch>
            <a:fillRect/>
          </a:stretch>
        </p:blipFill>
        <p:spPr>
          <a:xfrm>
            <a:off x="1094105" y="1751965"/>
            <a:ext cx="4568190" cy="3657600"/>
          </a:xfrm>
          <a:prstGeom prst="rect">
            <a:avLst/>
          </a:prstGeom>
        </p:spPr>
      </p:pic>
      <p:pic>
        <p:nvPicPr>
          <p:cNvPr id="6" name="图片 5" descr="zhexiantuzhandian"/>
          <p:cNvPicPr>
            <a:picLocks noChangeAspect="1"/>
          </p:cNvPicPr>
          <p:nvPr/>
        </p:nvPicPr>
        <p:blipFill>
          <a:blip r:embed="rId4"/>
          <a:stretch>
            <a:fillRect/>
          </a:stretch>
        </p:blipFill>
        <p:spPr>
          <a:xfrm>
            <a:off x="5782945" y="1422400"/>
            <a:ext cx="5067935" cy="4055110"/>
          </a:xfrm>
          <a:prstGeom prst="rect">
            <a:avLst/>
          </a:prstGeom>
        </p:spPr>
      </p:pic>
      <p:sp>
        <p:nvSpPr>
          <p:cNvPr id="7" name="文本占位符 1"/>
          <p:cNvSpPr>
            <a:spLocks noGrp="1"/>
          </p:cNvSpPr>
          <p:nvPr/>
        </p:nvSpPr>
        <p:spPr>
          <a:xfrm>
            <a:off x="6736715" y="5477510"/>
            <a:ext cx="4066540" cy="12014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t>RVD is fastest but inaccurate</a:t>
            </a:r>
          </a:p>
          <a:p>
            <a:r>
              <a:rPr lang="en-US" altLang="zh-CN" sz="2000"/>
              <a:t>EDBVD is efficient but less stable</a:t>
            </a:r>
          </a:p>
          <a:p>
            <a:r>
              <a:rPr lang="en-US" altLang="zh-CN" sz="2000"/>
              <a:t>Accuracy with moderate time cost</a:t>
            </a:r>
          </a:p>
          <a:p>
            <a:endParaRPr lang="en-US" altLang="zh-CN" sz="2000"/>
          </a:p>
        </p:txBody>
      </p:sp>
      <p:sp>
        <p:nvSpPr>
          <p:cNvPr id="8" name="文本框 7"/>
          <p:cNvSpPr txBox="1"/>
          <p:nvPr/>
        </p:nvSpPr>
        <p:spPr>
          <a:xfrm>
            <a:off x="1788160" y="1064260"/>
            <a:ext cx="4239895" cy="398780"/>
          </a:xfrm>
          <a:prstGeom prst="rect">
            <a:avLst/>
          </a:prstGeom>
          <a:noFill/>
        </p:spPr>
        <p:txBody>
          <a:bodyPr wrap="square" rtlCol="0">
            <a:spAutoFit/>
          </a:bodyPr>
          <a:lstStyle/>
          <a:p>
            <a:r>
              <a:rPr lang="en-US" altLang="zh-CN" sz="2000" b="1">
                <a:latin typeface="Calibri" panose="020F0502020204030204" charset="0"/>
                <a:cs typeface="Calibri" panose="020F0502020204030204" charset="0"/>
              </a:rPr>
              <a:t>Runtime vs. Embedding Dimension</a:t>
            </a:r>
          </a:p>
        </p:txBody>
      </p:sp>
      <p:sp>
        <p:nvSpPr>
          <p:cNvPr id="9" name="文本框 8"/>
          <p:cNvSpPr txBox="1"/>
          <p:nvPr/>
        </p:nvSpPr>
        <p:spPr>
          <a:xfrm>
            <a:off x="6927215" y="1064260"/>
            <a:ext cx="3806825" cy="398780"/>
          </a:xfrm>
          <a:prstGeom prst="rect">
            <a:avLst/>
          </a:prstGeom>
          <a:noFill/>
        </p:spPr>
        <p:txBody>
          <a:bodyPr wrap="square" rtlCol="0">
            <a:spAutoFit/>
          </a:bodyPr>
          <a:lstStyle/>
          <a:p>
            <a:r>
              <a:rPr lang="en-US" altLang="zh-CN" sz="2000" b="1">
                <a:latin typeface="Calibri" panose="020F0502020204030204" charset="0"/>
                <a:cs typeface="Calibri" panose="020F0502020204030204" charset="0"/>
              </a:rPr>
              <a:t>Runtime vs. Number of Stations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6369050" y="6067425"/>
            <a:ext cx="4050665" cy="434975"/>
          </a:xfrm>
        </p:spPr>
        <p:txBody>
          <a:bodyPr>
            <a:normAutofit/>
          </a:bodyPr>
          <a:lstStyle/>
          <a:p>
            <a:r>
              <a:rPr lang="en-US" altLang="zh-CN" sz="2000"/>
              <a:t>Remeshing (better feature alignment)</a:t>
            </a:r>
          </a:p>
          <a:p>
            <a:endParaRPr lang="en-US" altLang="zh-CN" sz="2000"/>
          </a:p>
        </p:txBody>
      </p:sp>
      <p:sp>
        <p:nvSpPr>
          <p:cNvPr id="3" name="文本占位符 2"/>
          <p:cNvSpPr>
            <a:spLocks noGrp="1"/>
          </p:cNvSpPr>
          <p:nvPr>
            <p:ph type="body" idx="13"/>
          </p:nvPr>
        </p:nvSpPr>
        <p:spPr/>
        <p:txBody>
          <a:bodyPr/>
          <a:lstStyle/>
          <a:p>
            <a:r>
              <a:rPr lang="en-US" altLang="zh-CN"/>
              <a:t>Applications&amp; Extensions</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15</a:t>
            </a:fld>
            <a:endParaRPr lang="zh-CN" altLang="en-US"/>
          </a:p>
        </p:txBody>
      </p:sp>
      <p:pic>
        <p:nvPicPr>
          <p:cNvPr id="6" name="图片 5" descr="power"/>
          <p:cNvPicPr>
            <a:picLocks noChangeAspect="1"/>
          </p:cNvPicPr>
          <p:nvPr/>
        </p:nvPicPr>
        <p:blipFill>
          <a:blip r:embed="rId3"/>
          <a:stretch>
            <a:fillRect/>
          </a:stretch>
        </p:blipFill>
        <p:spPr>
          <a:xfrm>
            <a:off x="1604010" y="3830955"/>
            <a:ext cx="4191000" cy="2323465"/>
          </a:xfrm>
          <a:prstGeom prst="rect">
            <a:avLst/>
          </a:prstGeom>
        </p:spPr>
      </p:pic>
      <p:pic>
        <p:nvPicPr>
          <p:cNvPr id="7" name="图片 6" descr="breakline"/>
          <p:cNvPicPr>
            <a:picLocks noChangeAspect="1"/>
          </p:cNvPicPr>
          <p:nvPr/>
        </p:nvPicPr>
        <p:blipFill>
          <a:blip r:embed="rId4"/>
          <a:stretch>
            <a:fillRect/>
          </a:stretch>
        </p:blipFill>
        <p:spPr>
          <a:xfrm>
            <a:off x="6160135" y="1037590"/>
            <a:ext cx="4467860" cy="2475865"/>
          </a:xfrm>
          <a:prstGeom prst="rect">
            <a:avLst/>
          </a:prstGeom>
        </p:spPr>
      </p:pic>
      <p:pic>
        <p:nvPicPr>
          <p:cNvPr id="8" name="图片 7" descr="wanggezhiliangcha"/>
          <p:cNvPicPr>
            <a:picLocks noChangeAspect="1"/>
          </p:cNvPicPr>
          <p:nvPr/>
        </p:nvPicPr>
        <p:blipFill>
          <a:blip r:embed="rId5"/>
          <a:stretch>
            <a:fillRect/>
          </a:stretch>
        </p:blipFill>
        <p:spPr>
          <a:xfrm>
            <a:off x="1852930" y="1010920"/>
            <a:ext cx="3651250" cy="2275205"/>
          </a:xfrm>
          <a:prstGeom prst="rect">
            <a:avLst/>
          </a:prstGeom>
        </p:spPr>
      </p:pic>
      <p:sp>
        <p:nvSpPr>
          <p:cNvPr id="9" name="文本占位符 1"/>
          <p:cNvSpPr>
            <a:spLocks noGrp="1"/>
          </p:cNvSpPr>
          <p:nvPr/>
        </p:nvSpPr>
        <p:spPr>
          <a:xfrm>
            <a:off x="1923733" y="6067425"/>
            <a:ext cx="3510280" cy="4349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t>Power diagrams (weighted sites)</a:t>
            </a:r>
          </a:p>
          <a:p>
            <a:endParaRPr lang="en-US" altLang="zh-CN" sz="2400"/>
          </a:p>
          <a:p>
            <a:endParaRPr lang="en-US" altLang="zh-CN" sz="2400"/>
          </a:p>
          <a:p>
            <a:endParaRPr lang="en-US" altLang="zh-CN" sz="2400"/>
          </a:p>
        </p:txBody>
      </p:sp>
      <p:sp>
        <p:nvSpPr>
          <p:cNvPr id="10" name="文本占位符 1"/>
          <p:cNvSpPr>
            <a:spLocks noGrp="1"/>
          </p:cNvSpPr>
          <p:nvPr/>
        </p:nvSpPr>
        <p:spPr>
          <a:xfrm>
            <a:off x="7000558" y="3398203"/>
            <a:ext cx="2346960" cy="4311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t>Breakline constraints</a:t>
            </a:r>
          </a:p>
          <a:p>
            <a:endParaRPr lang="en-US" altLang="zh-CN" sz="2000"/>
          </a:p>
        </p:txBody>
      </p:sp>
      <p:sp>
        <p:nvSpPr>
          <p:cNvPr id="11" name="文本占位符 1"/>
          <p:cNvSpPr>
            <a:spLocks noGrp="1"/>
          </p:cNvSpPr>
          <p:nvPr/>
        </p:nvSpPr>
        <p:spPr>
          <a:xfrm>
            <a:off x="2120900" y="3398203"/>
            <a:ext cx="3115945" cy="4464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t>Robust to poor triangulation</a:t>
            </a:r>
          </a:p>
          <a:p>
            <a:endParaRPr lang="en-US" altLang="zh-CN" sz="2000"/>
          </a:p>
        </p:txBody>
      </p:sp>
      <p:pic>
        <p:nvPicPr>
          <p:cNvPr id="12" name="图片 11" descr="Group 97 (1)"/>
          <p:cNvPicPr>
            <a:picLocks noChangeAspect="1"/>
          </p:cNvPicPr>
          <p:nvPr/>
        </p:nvPicPr>
        <p:blipFill>
          <a:blip r:embed="rId6"/>
          <a:stretch>
            <a:fillRect/>
          </a:stretch>
        </p:blipFill>
        <p:spPr>
          <a:xfrm>
            <a:off x="6294755" y="3776345"/>
            <a:ext cx="4198620" cy="22694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normAutofit/>
          </a:bodyPr>
          <a:lstStyle/>
          <a:p>
            <a:r>
              <a:rPr lang="en-US" altLang="zh-CN" sz="2000"/>
              <a:t>High-quality, geometry-aware partitions</a:t>
            </a:r>
          </a:p>
          <a:p>
            <a:r>
              <a:rPr lang="en-US" altLang="zh-CN" sz="2000"/>
              <a:t>Good balance: accuracy vs efficiency</a:t>
            </a:r>
          </a:p>
        </p:txBody>
      </p:sp>
      <p:sp>
        <p:nvSpPr>
          <p:cNvPr id="3" name="文本占位符 2"/>
          <p:cNvSpPr>
            <a:spLocks noGrp="1"/>
          </p:cNvSpPr>
          <p:nvPr>
            <p:ph type="body" idx="13"/>
          </p:nvPr>
        </p:nvSpPr>
        <p:spPr/>
        <p:txBody>
          <a:bodyPr/>
          <a:lstStyle/>
          <a:p>
            <a:r>
              <a:rPr lang="en-US" altLang="zh-CN"/>
              <a:t>Conclusion</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16</a:t>
            </a:fld>
            <a:endParaRPr lang="zh-CN" altLang="en-US"/>
          </a:p>
        </p:txBody>
      </p:sp>
      <p:pic>
        <p:nvPicPr>
          <p:cNvPr id="5" name="图片 4" descr="gallery"/>
          <p:cNvPicPr>
            <a:picLocks noChangeAspect="1"/>
          </p:cNvPicPr>
          <p:nvPr/>
        </p:nvPicPr>
        <p:blipFill>
          <a:blip r:embed="rId3"/>
          <a:stretch>
            <a:fillRect/>
          </a:stretch>
        </p:blipFill>
        <p:spPr>
          <a:xfrm>
            <a:off x="487680" y="2193290"/>
            <a:ext cx="11175365" cy="41706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pPr algn="ctr"/>
            <a:endParaRPr lang="en-US" altLang="zh-CN" sz="6600" b="1"/>
          </a:p>
          <a:p>
            <a:pPr algn="ctr">
              <a:lnSpc>
                <a:spcPct val="130000"/>
              </a:lnSpc>
            </a:pPr>
            <a:r>
              <a:rPr lang="en-US" altLang="zh-CN" sz="6600" b="1"/>
              <a:t>thanks</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17</a:t>
            </a:fld>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3"/>
          </p:nvPr>
        </p:nvSpPr>
        <p:spPr/>
        <p:txBody>
          <a:bodyPr/>
          <a:lstStyle/>
          <a:p>
            <a:r>
              <a:rPr lang="en-US" altLang="zh-CN" dirty="0">
                <a:sym typeface="+mn-ea"/>
              </a:rPr>
              <a:t>Applications</a:t>
            </a:r>
            <a:endParaRPr lang="en-US" altLang="zh-CN" dirty="0"/>
          </a:p>
        </p:txBody>
      </p:sp>
      <p:sp>
        <p:nvSpPr>
          <p:cNvPr id="4" name="灯片编号占位符 3"/>
          <p:cNvSpPr>
            <a:spLocks noGrp="1"/>
          </p:cNvSpPr>
          <p:nvPr>
            <p:ph type="sldNum" sz="quarter" idx="12"/>
          </p:nvPr>
        </p:nvSpPr>
        <p:spPr/>
        <p:txBody>
          <a:bodyPr/>
          <a:lstStyle/>
          <a:p>
            <a:fld id="{E077DA78-E013-4A8C-AD75-63A150561B10}" type="slidenum">
              <a:rPr lang="zh-CN" altLang="en-US" smtClean="0"/>
              <a:t>2</a:t>
            </a:fld>
            <a:endParaRPr lang="zh-CN" altLang="en-US" dirty="0"/>
          </a:p>
        </p:txBody>
      </p:sp>
      <p:sp>
        <p:nvSpPr>
          <p:cNvPr id="11" name="文本框 10"/>
          <p:cNvSpPr txBox="1"/>
          <p:nvPr/>
        </p:nvSpPr>
        <p:spPr>
          <a:xfrm>
            <a:off x="1900872" y="6346766"/>
            <a:ext cx="3426369" cy="413385"/>
          </a:xfrm>
          <a:prstGeom prst="rect">
            <a:avLst/>
          </a:prstGeom>
          <a:noFill/>
        </p:spPr>
        <p:txBody>
          <a:bodyPr wrap="square" rtlCol="0">
            <a:noAutofit/>
          </a:bodyPr>
          <a:lstStyle/>
          <a:p>
            <a:r>
              <a:rPr lang="en-US" altLang="zh-CN" sz="2000" b="1" dirty="0">
                <a:latin typeface="Calibri" panose="020F0502020204030204" charset="0"/>
                <a:cs typeface="Calibri" panose="020F0502020204030204" charset="0"/>
              </a:rPr>
              <a:t>curve offset on surface</a:t>
            </a:r>
            <a:endParaRPr lang="en-US" altLang="zh-CN" b="1" dirty="0"/>
          </a:p>
        </p:txBody>
      </p:sp>
      <p:pic>
        <p:nvPicPr>
          <p:cNvPr id="5" name="图片 4">
            <a:extLst>
              <a:ext uri="{FF2B5EF4-FFF2-40B4-BE49-F238E27FC236}">
                <a16:creationId xmlns:a16="http://schemas.microsoft.com/office/drawing/2014/main" id="{80CFEAC8-3673-0935-EFB5-AF5F5BBFF2EF}"/>
              </a:ext>
            </a:extLst>
          </p:cNvPr>
          <p:cNvPicPr>
            <a:picLocks noChangeAspect="1"/>
          </p:cNvPicPr>
          <p:nvPr/>
        </p:nvPicPr>
        <p:blipFill>
          <a:blip r:embed="rId3"/>
          <a:stretch>
            <a:fillRect/>
          </a:stretch>
        </p:blipFill>
        <p:spPr>
          <a:xfrm>
            <a:off x="0" y="1124108"/>
            <a:ext cx="7772400" cy="2271424"/>
          </a:xfrm>
          <a:prstGeom prst="rect">
            <a:avLst/>
          </a:prstGeom>
        </p:spPr>
      </p:pic>
      <p:pic>
        <p:nvPicPr>
          <p:cNvPr id="9" name="图片 8">
            <a:extLst>
              <a:ext uri="{FF2B5EF4-FFF2-40B4-BE49-F238E27FC236}">
                <a16:creationId xmlns:a16="http://schemas.microsoft.com/office/drawing/2014/main" id="{19EFEDD9-ECAC-0E09-8644-F696282ADFF9}"/>
              </a:ext>
            </a:extLst>
          </p:cNvPr>
          <p:cNvPicPr>
            <a:picLocks noChangeAspect="1"/>
          </p:cNvPicPr>
          <p:nvPr/>
        </p:nvPicPr>
        <p:blipFill>
          <a:blip r:embed="rId4"/>
          <a:stretch>
            <a:fillRect/>
          </a:stretch>
        </p:blipFill>
        <p:spPr>
          <a:xfrm>
            <a:off x="8138646" y="1124108"/>
            <a:ext cx="4053354" cy="2271424"/>
          </a:xfrm>
          <a:prstGeom prst="rect">
            <a:avLst/>
          </a:prstGeom>
        </p:spPr>
      </p:pic>
      <p:sp>
        <p:nvSpPr>
          <p:cNvPr id="10" name="文本框 9">
            <a:extLst>
              <a:ext uri="{FF2B5EF4-FFF2-40B4-BE49-F238E27FC236}">
                <a16:creationId xmlns:a16="http://schemas.microsoft.com/office/drawing/2014/main" id="{44327253-9895-40F1-B297-A8021CA201ED}"/>
              </a:ext>
            </a:extLst>
          </p:cNvPr>
          <p:cNvSpPr txBox="1"/>
          <p:nvPr/>
        </p:nvSpPr>
        <p:spPr>
          <a:xfrm>
            <a:off x="8789218" y="3395532"/>
            <a:ext cx="2873827" cy="413385"/>
          </a:xfrm>
          <a:prstGeom prst="rect">
            <a:avLst/>
          </a:prstGeom>
          <a:noFill/>
        </p:spPr>
        <p:txBody>
          <a:bodyPr wrap="square" rtlCol="0">
            <a:noAutofit/>
          </a:bodyPr>
          <a:lstStyle/>
          <a:p>
            <a:r>
              <a:rPr lang="en-US" altLang="zh-CN" sz="2000" b="1" dirty="0">
                <a:latin typeface="Calibri" panose="020F0502020204030204" charset="0"/>
                <a:cs typeface="Calibri" panose="020F0502020204030204" charset="0"/>
              </a:rPr>
              <a:t>cut locus computation</a:t>
            </a:r>
            <a:endParaRPr lang="en-US" altLang="zh-CN" b="1" dirty="0"/>
          </a:p>
        </p:txBody>
      </p:sp>
      <p:pic>
        <p:nvPicPr>
          <p:cNvPr id="12" name="图片 11">
            <a:extLst>
              <a:ext uri="{FF2B5EF4-FFF2-40B4-BE49-F238E27FC236}">
                <a16:creationId xmlns:a16="http://schemas.microsoft.com/office/drawing/2014/main" id="{D7D4C323-D65F-3938-5197-577672BEB7F4}"/>
              </a:ext>
            </a:extLst>
          </p:cNvPr>
          <p:cNvPicPr>
            <a:picLocks noChangeAspect="1"/>
          </p:cNvPicPr>
          <p:nvPr/>
        </p:nvPicPr>
        <p:blipFill>
          <a:blip r:embed="rId5"/>
          <a:stretch>
            <a:fillRect/>
          </a:stretch>
        </p:blipFill>
        <p:spPr>
          <a:xfrm>
            <a:off x="889011" y="3864645"/>
            <a:ext cx="4757057" cy="2519586"/>
          </a:xfrm>
          <a:prstGeom prst="rect">
            <a:avLst/>
          </a:prstGeom>
        </p:spPr>
      </p:pic>
      <p:sp>
        <p:nvSpPr>
          <p:cNvPr id="13" name="文本框 12">
            <a:extLst>
              <a:ext uri="{FF2B5EF4-FFF2-40B4-BE49-F238E27FC236}">
                <a16:creationId xmlns:a16="http://schemas.microsoft.com/office/drawing/2014/main" id="{14D05A45-51B4-7B36-8611-CBDE41DFAE5B}"/>
              </a:ext>
            </a:extLst>
          </p:cNvPr>
          <p:cNvSpPr txBox="1"/>
          <p:nvPr/>
        </p:nvSpPr>
        <p:spPr>
          <a:xfrm>
            <a:off x="3192145" y="3547932"/>
            <a:ext cx="1692910" cy="413385"/>
          </a:xfrm>
          <a:prstGeom prst="rect">
            <a:avLst/>
          </a:prstGeom>
          <a:noFill/>
        </p:spPr>
        <p:txBody>
          <a:bodyPr wrap="square" rtlCol="0">
            <a:noAutofit/>
          </a:bodyPr>
          <a:lstStyle/>
          <a:p>
            <a:r>
              <a:rPr lang="en-US" altLang="zh-CN" sz="2000" b="1" dirty="0">
                <a:latin typeface="Calibri" panose="020F0502020204030204" charset="0"/>
                <a:cs typeface="Calibri" panose="020F0502020204030204" charset="0"/>
              </a:rPr>
              <a:t>remeshing</a:t>
            </a:r>
            <a:endParaRPr lang="en-US" altLang="zh-CN" b="1" dirty="0"/>
          </a:p>
          <a:p>
            <a:endParaRPr lang="en-US" altLang="zh-CN" b="1" dirty="0"/>
          </a:p>
        </p:txBody>
      </p:sp>
      <p:pic>
        <p:nvPicPr>
          <p:cNvPr id="14" name="图片 13">
            <a:extLst>
              <a:ext uri="{FF2B5EF4-FFF2-40B4-BE49-F238E27FC236}">
                <a16:creationId xmlns:a16="http://schemas.microsoft.com/office/drawing/2014/main" id="{B140FE37-3C9D-0CC8-32D5-095A61C6B4AD}"/>
              </a:ext>
            </a:extLst>
          </p:cNvPr>
          <p:cNvPicPr>
            <a:picLocks noChangeAspect="1"/>
          </p:cNvPicPr>
          <p:nvPr/>
        </p:nvPicPr>
        <p:blipFill>
          <a:blip r:embed="rId6"/>
          <a:stretch>
            <a:fillRect/>
          </a:stretch>
        </p:blipFill>
        <p:spPr>
          <a:xfrm>
            <a:off x="6407081" y="3808917"/>
            <a:ext cx="5643244" cy="2575314"/>
          </a:xfrm>
          <a:prstGeom prst="rect">
            <a:avLst/>
          </a:prstGeom>
        </p:spPr>
      </p:pic>
      <p:sp>
        <p:nvSpPr>
          <p:cNvPr id="15" name="文本框 14">
            <a:extLst>
              <a:ext uri="{FF2B5EF4-FFF2-40B4-BE49-F238E27FC236}">
                <a16:creationId xmlns:a16="http://schemas.microsoft.com/office/drawing/2014/main" id="{2F3F6BDE-2D85-2B31-DB83-1510C2E7BC2D}"/>
              </a:ext>
            </a:extLst>
          </p:cNvPr>
          <p:cNvSpPr txBox="1"/>
          <p:nvPr/>
        </p:nvSpPr>
        <p:spPr>
          <a:xfrm>
            <a:off x="7876620" y="6341822"/>
            <a:ext cx="3426369" cy="413385"/>
          </a:xfrm>
          <a:prstGeom prst="rect">
            <a:avLst/>
          </a:prstGeom>
          <a:noFill/>
        </p:spPr>
        <p:txBody>
          <a:bodyPr wrap="square" rtlCol="0">
            <a:noAutofit/>
          </a:bodyPr>
          <a:lstStyle/>
          <a:p>
            <a:r>
              <a:rPr lang="en-US" altLang="zh-CN" sz="2000" b="1" dirty="0">
                <a:latin typeface="Calibri" panose="020F0502020204030204" charset="0"/>
                <a:cs typeface="Calibri" panose="020F0502020204030204" charset="0"/>
              </a:rPr>
              <a:t>mesh repair</a:t>
            </a:r>
            <a:endParaRPr lang="en-US" altLang="zh-CN"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1713230" y="5854521"/>
            <a:ext cx="1964690" cy="410845"/>
          </a:xfrm>
        </p:spPr>
        <p:txBody>
          <a:bodyPr>
            <a:normAutofit/>
          </a:bodyPr>
          <a:lstStyle/>
          <a:p>
            <a:r>
              <a:rPr lang="en-US" altLang="zh-CN" sz="2000" b="1" dirty="0">
                <a:solidFill>
                  <a:srgbClr val="FF0000"/>
                </a:solidFill>
              </a:rPr>
              <a:t>slow</a:t>
            </a:r>
            <a:endParaRPr lang="en-US" altLang="zh-CN" sz="2000" dirty="0"/>
          </a:p>
          <a:p>
            <a:endParaRPr lang="en-US" altLang="zh-CN" sz="2000" dirty="0"/>
          </a:p>
          <a:p>
            <a:endParaRPr lang="en-US" altLang="zh-CN" sz="2000" dirty="0"/>
          </a:p>
          <a:p>
            <a:endParaRPr lang="en-US" altLang="zh-CN" sz="2000" dirty="0"/>
          </a:p>
          <a:p>
            <a:endParaRPr lang="en-US" altLang="zh-CN" sz="2000" dirty="0"/>
          </a:p>
        </p:txBody>
      </p:sp>
      <p:sp>
        <p:nvSpPr>
          <p:cNvPr id="3" name="文本占位符 2"/>
          <p:cNvSpPr>
            <a:spLocks noGrp="1"/>
          </p:cNvSpPr>
          <p:nvPr>
            <p:ph type="body" idx="13"/>
          </p:nvPr>
        </p:nvSpPr>
        <p:spPr/>
        <p:txBody>
          <a:bodyPr>
            <a:normAutofit/>
          </a:bodyPr>
          <a:lstStyle/>
          <a:p>
            <a:r>
              <a:rPr lang="en-US" altLang="zh-CN" dirty="0"/>
              <a:t>Motivation and Problem Statement</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3</a:t>
            </a:fld>
            <a:endParaRPr lang="zh-CN" altLang="en-US"/>
          </a:p>
        </p:txBody>
      </p:sp>
      <p:pic>
        <p:nvPicPr>
          <p:cNvPr id="7" name="图片 6" descr="Group 96"/>
          <p:cNvPicPr>
            <a:picLocks noChangeAspect="1"/>
          </p:cNvPicPr>
          <p:nvPr/>
        </p:nvPicPr>
        <p:blipFill>
          <a:blip r:embed="rId3"/>
          <a:stretch>
            <a:fillRect/>
          </a:stretch>
        </p:blipFill>
        <p:spPr>
          <a:xfrm>
            <a:off x="180429" y="1281113"/>
            <a:ext cx="3847465" cy="4039235"/>
          </a:xfrm>
          <a:prstGeom prst="rect">
            <a:avLst/>
          </a:prstGeom>
        </p:spPr>
      </p:pic>
      <p:sp>
        <p:nvSpPr>
          <p:cNvPr id="8" name="文本框 7"/>
          <p:cNvSpPr txBox="1"/>
          <p:nvPr/>
        </p:nvSpPr>
        <p:spPr>
          <a:xfrm>
            <a:off x="1713230" y="5302250"/>
            <a:ext cx="1185545" cy="413385"/>
          </a:xfrm>
          <a:prstGeom prst="rect">
            <a:avLst/>
          </a:prstGeom>
          <a:noFill/>
        </p:spPr>
        <p:txBody>
          <a:bodyPr wrap="square" rtlCol="0">
            <a:noAutofit/>
          </a:bodyPr>
          <a:lstStyle/>
          <a:p>
            <a:r>
              <a:rPr lang="en-US" altLang="zh-CN" sz="2000">
                <a:latin typeface="Calibri" panose="020F0502020204030204" charset="0"/>
                <a:cs typeface="Calibri" panose="020F0502020204030204" charset="0"/>
              </a:rPr>
              <a:t>GVD</a:t>
            </a:r>
            <a:endParaRPr lang="en-US" altLang="zh-CN"/>
          </a:p>
          <a:p>
            <a:endParaRPr lang="en-US" altLang="zh-CN"/>
          </a:p>
        </p:txBody>
      </p:sp>
      <p:sp>
        <p:nvSpPr>
          <p:cNvPr id="9" name="文本框 8"/>
          <p:cNvSpPr txBox="1"/>
          <p:nvPr/>
        </p:nvSpPr>
        <p:spPr>
          <a:xfrm>
            <a:off x="5662930" y="5302250"/>
            <a:ext cx="1185545" cy="413385"/>
          </a:xfrm>
          <a:prstGeom prst="rect">
            <a:avLst/>
          </a:prstGeom>
          <a:noFill/>
        </p:spPr>
        <p:txBody>
          <a:bodyPr wrap="square" rtlCol="0">
            <a:noAutofit/>
          </a:bodyPr>
          <a:lstStyle/>
          <a:p>
            <a:r>
              <a:rPr lang="en-US" altLang="zh-CN" sz="2000" dirty="0">
                <a:latin typeface="Calibri" panose="020F0502020204030204" charset="0"/>
                <a:cs typeface="Calibri" panose="020F0502020204030204" charset="0"/>
              </a:rPr>
              <a:t>RVD</a:t>
            </a:r>
          </a:p>
          <a:p>
            <a:endParaRPr lang="en-US" altLang="zh-CN" dirty="0"/>
          </a:p>
          <a:p>
            <a:endParaRPr lang="en-US" altLang="zh-CN" dirty="0"/>
          </a:p>
        </p:txBody>
      </p:sp>
      <p:sp>
        <p:nvSpPr>
          <p:cNvPr id="10" name="文本框 9"/>
          <p:cNvSpPr txBox="1"/>
          <p:nvPr/>
        </p:nvSpPr>
        <p:spPr>
          <a:xfrm>
            <a:off x="9336405" y="5302250"/>
            <a:ext cx="1185545" cy="413385"/>
          </a:xfrm>
          <a:prstGeom prst="rect">
            <a:avLst/>
          </a:prstGeom>
          <a:noFill/>
        </p:spPr>
        <p:txBody>
          <a:bodyPr wrap="square" rtlCol="0">
            <a:noAutofit/>
          </a:bodyPr>
          <a:lstStyle/>
          <a:p>
            <a:r>
              <a:rPr lang="en-US" altLang="zh-CN" sz="2000" dirty="0">
                <a:latin typeface="Calibri" panose="020F0502020204030204" charset="0"/>
                <a:cs typeface="Calibri" panose="020F0502020204030204" charset="0"/>
              </a:rPr>
              <a:t>LRVD</a:t>
            </a:r>
            <a:endParaRPr lang="en-US" altLang="zh-CN" dirty="0"/>
          </a:p>
        </p:txBody>
      </p:sp>
      <p:pic>
        <p:nvPicPr>
          <p:cNvPr id="11" name="图片 10" descr="Group 97"/>
          <p:cNvPicPr>
            <a:picLocks noChangeAspect="1"/>
          </p:cNvPicPr>
          <p:nvPr/>
        </p:nvPicPr>
        <p:blipFill>
          <a:blip r:embed="rId4"/>
          <a:stretch>
            <a:fillRect/>
          </a:stretch>
        </p:blipFill>
        <p:spPr>
          <a:xfrm>
            <a:off x="7762148" y="1371103"/>
            <a:ext cx="3820160" cy="4003675"/>
          </a:xfrm>
          <a:prstGeom prst="rect">
            <a:avLst/>
          </a:prstGeom>
        </p:spPr>
      </p:pic>
      <p:pic>
        <p:nvPicPr>
          <p:cNvPr id="12" name="图片 11" descr="Group 98"/>
          <p:cNvPicPr>
            <a:picLocks noChangeAspect="1"/>
          </p:cNvPicPr>
          <p:nvPr/>
        </p:nvPicPr>
        <p:blipFill>
          <a:blip r:embed="rId5"/>
          <a:stretch>
            <a:fillRect/>
          </a:stretch>
        </p:blipFill>
        <p:spPr>
          <a:xfrm>
            <a:off x="4027894" y="1313771"/>
            <a:ext cx="3839845" cy="4039870"/>
          </a:xfrm>
          <a:prstGeom prst="rect">
            <a:avLst/>
          </a:prstGeom>
        </p:spPr>
      </p:pic>
      <p:sp>
        <p:nvSpPr>
          <p:cNvPr id="5" name="文本占位符 1"/>
          <p:cNvSpPr>
            <a:spLocks noGrp="1"/>
          </p:cNvSpPr>
          <p:nvPr/>
        </p:nvSpPr>
        <p:spPr>
          <a:xfrm>
            <a:off x="5245553" y="5856356"/>
            <a:ext cx="2738755" cy="3968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 altLang="zh-CN" sz="2000" b="1" dirty="0" err="1">
                <a:solidFill>
                  <a:srgbClr val="FF0000"/>
                </a:solidFill>
              </a:rPr>
              <a:t>ownless</a:t>
            </a:r>
            <a:r>
              <a:rPr lang="en" altLang="zh-CN" sz="2000" b="1" dirty="0">
                <a:solidFill>
                  <a:srgbClr val="FF0000"/>
                </a:solidFill>
              </a:rPr>
              <a:t> region</a:t>
            </a:r>
            <a:endParaRPr lang="en-US" altLang="zh-CN" sz="2000" b="1" dirty="0">
              <a:solidFill>
                <a:srgbClr val="FF0000"/>
              </a:solidFill>
            </a:endParaRPr>
          </a:p>
          <a:p>
            <a:endParaRPr lang="en-US" altLang="zh-CN" sz="2000" dirty="0"/>
          </a:p>
          <a:p>
            <a:endParaRPr lang="en-US" altLang="zh-CN" sz="2000" dirty="0"/>
          </a:p>
          <a:p>
            <a:endParaRPr lang="en-US" altLang="zh-CN" sz="2000" dirty="0"/>
          </a:p>
          <a:p>
            <a:endParaRPr lang="en-US" altLang="zh-CN" sz="2000" dirty="0"/>
          </a:p>
        </p:txBody>
      </p:sp>
      <p:sp>
        <p:nvSpPr>
          <p:cNvPr id="13" name="文本占位符 1"/>
          <p:cNvSpPr>
            <a:spLocks noGrp="1"/>
          </p:cNvSpPr>
          <p:nvPr/>
        </p:nvSpPr>
        <p:spPr>
          <a:xfrm>
            <a:off x="8986066" y="5839653"/>
            <a:ext cx="2738755" cy="3968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 altLang="zh-CN" sz="2000" b="1" dirty="0">
                <a:solidFill>
                  <a:srgbClr val="FF0000"/>
                </a:solidFill>
              </a:rPr>
              <a:t>Distorted cells</a:t>
            </a:r>
            <a:endParaRPr lang="en-US" altLang="zh-CN" sz="2000" b="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749119" y="2309449"/>
            <a:ext cx="5355771" cy="3173186"/>
          </a:xfrm>
        </p:spPr>
        <p:txBody>
          <a:bodyPr/>
          <a:lstStyle/>
          <a:p>
            <a:pPr>
              <a:lnSpc>
                <a:spcPct val="150000"/>
              </a:lnSpc>
            </a:pPr>
            <a:r>
              <a:rPr lang="en" altLang="zh-CN" sz="2000" b="1" dirty="0"/>
              <a:t>Geodesic</a:t>
            </a:r>
            <a:r>
              <a:rPr lang="en" altLang="zh-CN" sz="2000" dirty="0"/>
              <a:t>: Accurate but slow</a:t>
            </a:r>
          </a:p>
          <a:p>
            <a:pPr>
              <a:lnSpc>
                <a:spcPct val="150000"/>
              </a:lnSpc>
            </a:pPr>
            <a:r>
              <a:rPr lang="en" altLang="zh-CN" sz="2000" b="1" dirty="0"/>
              <a:t>Euclidean</a:t>
            </a:r>
            <a:r>
              <a:rPr lang="en" altLang="zh-CN" sz="2000" dirty="0"/>
              <a:t>: Fast but surface penetration</a:t>
            </a:r>
          </a:p>
          <a:p>
            <a:pPr>
              <a:lnSpc>
                <a:spcPct val="150000"/>
              </a:lnSpc>
            </a:pPr>
            <a:r>
              <a:rPr lang="en" altLang="zh-CN" sz="2000" b="1" dirty="0"/>
              <a:t>Need</a:t>
            </a:r>
            <a:r>
              <a:rPr lang="en" altLang="zh-CN" sz="2000" dirty="0"/>
              <a:t>: Smooth, intrinsic, efficient computation</a:t>
            </a:r>
          </a:p>
          <a:p>
            <a:pPr>
              <a:lnSpc>
                <a:spcPct val="150000"/>
              </a:lnSpc>
            </a:pPr>
            <a:r>
              <a:rPr lang="en" altLang="zh-CN" sz="2000" b="1" dirty="0"/>
              <a:t>Solution</a:t>
            </a:r>
            <a:r>
              <a:rPr lang="en" altLang="zh-CN" sz="2000" dirty="0"/>
              <a:t>: Biharmonic Distance</a:t>
            </a:r>
          </a:p>
        </p:txBody>
      </p:sp>
      <p:sp>
        <p:nvSpPr>
          <p:cNvPr id="3" name="文本占位符 2"/>
          <p:cNvSpPr>
            <a:spLocks noGrp="1"/>
          </p:cNvSpPr>
          <p:nvPr>
            <p:ph type="body" idx="13"/>
          </p:nvPr>
        </p:nvSpPr>
        <p:spPr/>
        <p:txBody>
          <a:bodyPr/>
          <a:lstStyle/>
          <a:p>
            <a:r>
              <a:rPr lang="en-US" altLang="zh-CN" dirty="0"/>
              <a:t>Motivation for Biharmonic Distance</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4</a:t>
            </a:fld>
            <a:endParaRPr lang="zh-CN" altLang="en-US"/>
          </a:p>
        </p:txBody>
      </p:sp>
      <p:pic>
        <p:nvPicPr>
          <p:cNvPr id="6" name="图片 5">
            <a:extLst>
              <a:ext uri="{FF2B5EF4-FFF2-40B4-BE49-F238E27FC236}">
                <a16:creationId xmlns:a16="http://schemas.microsoft.com/office/drawing/2014/main" id="{24E333DB-7AF5-F0EE-C8D2-B789F9C4F7DC}"/>
              </a:ext>
            </a:extLst>
          </p:cNvPr>
          <p:cNvPicPr>
            <a:picLocks noChangeAspect="1"/>
          </p:cNvPicPr>
          <p:nvPr/>
        </p:nvPicPr>
        <p:blipFill>
          <a:blip r:embed="rId3"/>
          <a:stretch>
            <a:fillRect/>
          </a:stretch>
        </p:blipFill>
        <p:spPr>
          <a:xfrm>
            <a:off x="5654221" y="1835467"/>
            <a:ext cx="6108700" cy="3721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B19ADB-B741-C8BA-FB78-C510BD2B93EB}"/>
              </a:ext>
            </a:extLst>
          </p:cNvPr>
          <p:cNvPicPr>
            <a:picLocks noChangeAspect="1"/>
          </p:cNvPicPr>
          <p:nvPr/>
        </p:nvPicPr>
        <p:blipFill>
          <a:blip r:embed="rId3"/>
          <a:stretch>
            <a:fillRect/>
          </a:stretch>
        </p:blipFill>
        <p:spPr>
          <a:xfrm>
            <a:off x="2141515" y="2982652"/>
            <a:ext cx="4799602" cy="3757737"/>
          </a:xfrm>
          <a:prstGeom prst="rect">
            <a:avLst/>
          </a:prstGeom>
        </p:spPr>
      </p:pic>
      <p:sp>
        <p:nvSpPr>
          <p:cNvPr id="2" name="文本占位符 1"/>
          <p:cNvSpPr>
            <a:spLocks noGrp="1"/>
          </p:cNvSpPr>
          <p:nvPr>
            <p:ph type="body" idx="1"/>
          </p:nvPr>
        </p:nvSpPr>
        <p:spPr>
          <a:xfrm>
            <a:off x="903515" y="1350327"/>
            <a:ext cx="10558145" cy="4691380"/>
          </a:xfrm>
        </p:spPr>
        <p:txBody>
          <a:bodyPr/>
          <a:lstStyle/>
          <a:p>
            <a:r>
              <a:rPr lang="en-US" altLang="zh-CN" sz="2000" b="1" dirty="0">
                <a:solidFill>
                  <a:srgbClr val="FF0000"/>
                </a:solidFill>
              </a:rPr>
              <a:t>Smooth</a:t>
            </a:r>
            <a:r>
              <a:rPr lang="en-US" altLang="zh-CN" sz="2000" dirty="0"/>
              <a:t>: combines local + global shape information</a:t>
            </a:r>
          </a:p>
          <a:p>
            <a:r>
              <a:rPr lang="en-US" altLang="zh-CN" sz="2000" b="1" dirty="0">
                <a:solidFill>
                  <a:srgbClr val="FF0000"/>
                </a:solidFill>
              </a:rPr>
              <a:t>Robust</a:t>
            </a:r>
            <a:r>
              <a:rPr lang="en-US" altLang="zh-CN" sz="2000" dirty="0"/>
              <a:t>: less sensitive to noise / mesh irregularities</a:t>
            </a:r>
          </a:p>
          <a:p>
            <a:r>
              <a:rPr lang="en" altLang="zh-CN" sz="2000" b="1" dirty="0">
                <a:solidFill>
                  <a:srgbClr val="FF0000"/>
                </a:solidFill>
              </a:rPr>
              <a:t>Practical</a:t>
            </a:r>
            <a:r>
              <a:rPr lang="en" altLang="zh-CN" sz="2000" dirty="0"/>
              <a:t>: can be computed exactly or approximated efficiently</a:t>
            </a:r>
          </a:p>
          <a:p>
            <a:r>
              <a:rPr lang="en-US" altLang="zh-CN" sz="2000" b="1" dirty="0">
                <a:solidFill>
                  <a:srgbClr val="FF0000"/>
                </a:solidFill>
              </a:rPr>
              <a:t>Global shape awareness</a:t>
            </a:r>
            <a:r>
              <a:rPr lang="en-US" altLang="zh-CN" sz="2000" dirty="0"/>
              <a:t>: preserves structure even on thin shells</a:t>
            </a:r>
          </a:p>
        </p:txBody>
      </p:sp>
      <p:sp>
        <p:nvSpPr>
          <p:cNvPr id="3" name="文本占位符 2"/>
          <p:cNvSpPr>
            <a:spLocks noGrp="1"/>
          </p:cNvSpPr>
          <p:nvPr>
            <p:ph type="body" idx="13"/>
          </p:nvPr>
        </p:nvSpPr>
        <p:spPr/>
        <p:txBody>
          <a:bodyPr/>
          <a:lstStyle/>
          <a:p>
            <a:r>
              <a:rPr lang="en-US" altLang="zh-CN"/>
              <a:t>Properties of Biharmonic Distance</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5</a:t>
            </a:fld>
            <a:endParaRPr lang="zh-CN" altLang="en-US"/>
          </a:p>
        </p:txBody>
      </p:sp>
      <p:pic>
        <p:nvPicPr>
          <p:cNvPr id="5" name="图片 4" descr="page6_img1"/>
          <p:cNvPicPr>
            <a:picLocks noChangeAspect="1"/>
          </p:cNvPicPr>
          <p:nvPr/>
        </p:nvPicPr>
        <p:blipFill>
          <a:blip r:embed="rId4"/>
          <a:stretch>
            <a:fillRect/>
          </a:stretch>
        </p:blipFill>
        <p:spPr>
          <a:xfrm>
            <a:off x="8179117" y="1614805"/>
            <a:ext cx="3379470" cy="47821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3"/>
          </p:nvPr>
        </p:nvSpPr>
        <p:spPr/>
        <p:txBody>
          <a:bodyPr/>
          <a:lstStyle/>
          <a:p>
            <a:r>
              <a:rPr lang="en-US" altLang="zh-CN" dirty="0"/>
              <a:t>Computation of Biharmonic Distance</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6</a:t>
            </a:fld>
            <a:endParaRPr lang="zh-CN" altLang="en-US"/>
          </a:p>
        </p:txBody>
      </p:sp>
      <p:sp>
        <p:nvSpPr>
          <p:cNvPr id="2" name="文本框 1">
            <a:extLst>
              <a:ext uri="{FF2B5EF4-FFF2-40B4-BE49-F238E27FC236}">
                <a16:creationId xmlns:a16="http://schemas.microsoft.com/office/drawing/2014/main" id="{AF79C72E-AAF4-2A6C-7165-A6C00148514C}"/>
              </a:ext>
            </a:extLst>
          </p:cNvPr>
          <p:cNvSpPr txBox="1"/>
          <p:nvPr/>
        </p:nvSpPr>
        <p:spPr>
          <a:xfrm>
            <a:off x="546735" y="1545772"/>
            <a:ext cx="11786779" cy="3339440"/>
          </a:xfrm>
          <a:prstGeom prst="rect">
            <a:avLst/>
          </a:prstGeom>
          <a:noFill/>
        </p:spPr>
        <p:txBody>
          <a:bodyPr wrap="square" rtlCol="0">
            <a:spAutoFit/>
          </a:bodyPr>
          <a:lstStyle/>
          <a:p>
            <a:pPr>
              <a:lnSpc>
                <a:spcPct val="200000"/>
              </a:lnSpc>
            </a:pPr>
            <a:r>
              <a:rPr lang="en" altLang="zh-CN" b="1" dirty="0"/>
              <a:t>Step 1: Eigen</a:t>
            </a:r>
            <a:r>
              <a:rPr lang="zh-CN" altLang="en-US" b="1" dirty="0"/>
              <a:t> </a:t>
            </a:r>
            <a:r>
              <a:rPr lang="en" altLang="zh-CN" b="1" dirty="0"/>
              <a:t>decomposition</a:t>
            </a:r>
          </a:p>
          <a:p>
            <a:pPr indent="457200">
              <a:lnSpc>
                <a:spcPct val="200000"/>
              </a:lnSpc>
            </a:pPr>
            <a:r>
              <a:rPr lang="en" altLang="zh-CN" dirty="0"/>
              <a:t>Compute the first K eigenvalues </a:t>
            </a:r>
            <a:r>
              <a:rPr lang="el-GR" altLang="zh-CN" dirty="0"/>
              <a:t>λ</a:t>
            </a:r>
            <a:r>
              <a:rPr lang="en" altLang="zh-CN" baseline="-25000" dirty="0"/>
              <a:t>k</a:t>
            </a:r>
            <a:r>
              <a:rPr lang="en" altLang="zh-CN" dirty="0"/>
              <a:t> and eigenfunctions </a:t>
            </a:r>
            <a:r>
              <a:rPr lang="el-GR" altLang="zh-CN" dirty="0"/>
              <a:t>φ</a:t>
            </a:r>
            <a:r>
              <a:rPr lang="en" altLang="zh-CN" baseline="-25000" dirty="0"/>
              <a:t>k</a:t>
            </a:r>
            <a:r>
              <a:rPr lang="en" altLang="zh-CN" dirty="0"/>
              <a:t> of the Laplace-Beltrami operator</a:t>
            </a:r>
          </a:p>
          <a:p>
            <a:pPr>
              <a:lnSpc>
                <a:spcPct val="200000"/>
              </a:lnSpc>
            </a:pPr>
            <a:r>
              <a:rPr lang="en" altLang="zh-CN" b="1" dirty="0"/>
              <a:t>Step 2: High-Dimensional Embedding</a:t>
            </a:r>
          </a:p>
          <a:p>
            <a:pPr indent="457200">
              <a:lnSpc>
                <a:spcPct val="200000"/>
              </a:lnSpc>
            </a:pPr>
            <a:r>
              <a:rPr lang="en" altLang="zh-CN" dirty="0"/>
              <a:t>Map each vertex x to a K-dimensional vector: (</a:t>
            </a:r>
            <a:r>
              <a:rPr lang="el-GR" altLang="zh-CN" dirty="0"/>
              <a:t>φ1(</a:t>
            </a:r>
            <a:r>
              <a:rPr lang="en" altLang="zh-CN" dirty="0"/>
              <a:t>x)/</a:t>
            </a:r>
            <a:r>
              <a:rPr lang="el-GR" altLang="zh-CN" dirty="0"/>
              <a:t>λ1, φ2(</a:t>
            </a:r>
            <a:r>
              <a:rPr lang="en" altLang="zh-CN" dirty="0"/>
              <a:t>x)/</a:t>
            </a:r>
            <a:r>
              <a:rPr lang="el-GR" altLang="zh-CN" dirty="0"/>
              <a:t>λ2, ..., φ</a:t>
            </a:r>
            <a:r>
              <a:rPr lang="en" altLang="zh-CN" dirty="0"/>
              <a:t>K(x)/</a:t>
            </a:r>
            <a:r>
              <a:rPr lang="el-GR" altLang="zh-CN" dirty="0"/>
              <a:t>λ</a:t>
            </a:r>
            <a:r>
              <a:rPr lang="en" altLang="zh-CN" dirty="0"/>
              <a:t>K)</a:t>
            </a:r>
          </a:p>
          <a:p>
            <a:pPr>
              <a:lnSpc>
                <a:spcPct val="200000"/>
              </a:lnSpc>
            </a:pPr>
            <a:r>
              <a:rPr lang="en" altLang="zh-CN" b="1" dirty="0"/>
              <a:t>Step 3: Distance Computation</a:t>
            </a:r>
          </a:p>
          <a:p>
            <a:pPr indent="457200">
              <a:lnSpc>
                <a:spcPct val="200000"/>
              </a:lnSpc>
            </a:pPr>
            <a:r>
              <a:rPr lang="en" altLang="zh-CN" dirty="0"/>
              <a:t>Calculate Euclidean distance between two points in K-dimensional space as biharmonic distance approximation</a:t>
            </a:r>
          </a:p>
        </p:txBody>
      </p:sp>
      <p:sp>
        <p:nvSpPr>
          <p:cNvPr id="5" name="文本框 4">
            <a:extLst>
              <a:ext uri="{FF2B5EF4-FFF2-40B4-BE49-F238E27FC236}">
                <a16:creationId xmlns:a16="http://schemas.microsoft.com/office/drawing/2014/main" id="{E793174B-C611-89D0-0BE4-CB7C3BF6ABC6}"/>
              </a:ext>
            </a:extLst>
          </p:cNvPr>
          <p:cNvSpPr txBox="1"/>
          <p:nvPr/>
        </p:nvSpPr>
        <p:spPr>
          <a:xfrm>
            <a:off x="546735" y="6072286"/>
            <a:ext cx="11294745" cy="646331"/>
          </a:xfrm>
          <a:prstGeom prst="rect">
            <a:avLst/>
          </a:prstGeom>
          <a:noFill/>
        </p:spPr>
        <p:txBody>
          <a:bodyPr wrap="square" rtlCol="0">
            <a:spAutoFit/>
          </a:bodyPr>
          <a:lstStyle/>
          <a:p>
            <a:r>
              <a:rPr lang="en" altLang="zh-CN" dirty="0"/>
              <a:t>Yaron Lipman, Raif M. Rustamov, and Thomas A. Funkhouser. 2010. Biharmonic distance. ACM Trans. Graph. 29, 3, Article 27 (June 2010), 11 pages. https://</a:t>
            </a:r>
            <a:r>
              <a:rPr lang="en" altLang="zh-CN" dirty="0" err="1"/>
              <a:t>doi.org</a:t>
            </a:r>
            <a:r>
              <a:rPr lang="en" altLang="zh-CN" dirty="0"/>
              <a:t>/10.1145/1805964.1805971</a:t>
            </a:r>
            <a:endParaRPr kumimoji="1"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normAutofit/>
          </a:bodyPr>
          <a:lstStyle/>
          <a:p>
            <a:r>
              <a:rPr lang="en-US" altLang="zh-CN" sz="2000" b="1" dirty="0"/>
              <a:t>Site Embedding</a:t>
            </a:r>
          </a:p>
          <a:p>
            <a:pPr lvl="1"/>
            <a:r>
              <a:rPr lang="en-US" altLang="zh-CN" sz="1710" dirty="0"/>
              <a:t>Sites may lie off-mesh</a:t>
            </a:r>
          </a:p>
          <a:p>
            <a:pPr lvl="1"/>
            <a:r>
              <a:rPr lang="en-US" altLang="zh-CN" sz="1710" dirty="0"/>
              <a:t>Biharmonic Distance supports </a:t>
            </a:r>
            <a:r>
              <a:rPr lang="en-US" altLang="zh-CN" sz="1710" b="1" dirty="0">
                <a:solidFill>
                  <a:srgbClr val="FF0000"/>
                </a:solidFill>
              </a:rPr>
              <a:t>vertex-to-vertex distances</a:t>
            </a:r>
            <a:r>
              <a:rPr lang="en-US" altLang="zh-CN" sz="1710" dirty="0"/>
              <a:t> only</a:t>
            </a:r>
          </a:p>
          <a:p>
            <a:pPr lvl="1"/>
            <a:r>
              <a:rPr lang="en-US" altLang="zh-CN" sz="1710" dirty="0"/>
              <a:t>Embed site into mesh vertices via barycentric interpolation</a:t>
            </a:r>
          </a:p>
          <a:p>
            <a:r>
              <a:rPr lang="en-US" altLang="zh-CN" sz="2000" b="1" dirty="0"/>
              <a:t>Distance Propagation</a:t>
            </a:r>
          </a:p>
          <a:p>
            <a:pPr lvl="1"/>
            <a:r>
              <a:rPr lang="en-US" altLang="zh-CN" sz="1710" dirty="0"/>
              <a:t>Compute distances from each site in embedding space</a:t>
            </a:r>
          </a:p>
          <a:p>
            <a:pPr lvl="1"/>
            <a:r>
              <a:rPr lang="en-US" altLang="zh-CN" sz="1710" dirty="0"/>
              <a:t>Maintain minimal distances &amp; ownership</a:t>
            </a:r>
          </a:p>
          <a:p>
            <a:r>
              <a:rPr lang="en-US" altLang="zh-CN" sz="2000" b="1" dirty="0"/>
              <a:t>Incremental Cutting</a:t>
            </a:r>
          </a:p>
          <a:p>
            <a:pPr lvl="1"/>
            <a:r>
              <a:rPr lang="en-US" altLang="zh-CN" sz="1710" dirty="0"/>
              <a:t>Inside each triangle, linear approximation of distance fields</a:t>
            </a:r>
          </a:p>
          <a:p>
            <a:pPr lvl="1"/>
            <a:r>
              <a:rPr lang="en-US" altLang="zh-CN" sz="1710" dirty="0"/>
              <a:t>Cut along bisectors to form Voronoi boundaries</a:t>
            </a:r>
          </a:p>
        </p:txBody>
      </p:sp>
      <p:sp>
        <p:nvSpPr>
          <p:cNvPr id="3" name="文本占位符 2"/>
          <p:cNvSpPr>
            <a:spLocks noGrp="1"/>
          </p:cNvSpPr>
          <p:nvPr>
            <p:ph type="body" idx="13"/>
          </p:nvPr>
        </p:nvSpPr>
        <p:spPr/>
        <p:txBody>
          <a:bodyPr>
            <a:normAutofit/>
          </a:bodyPr>
          <a:lstStyle/>
          <a:p>
            <a:r>
              <a:rPr lang="en-US" altLang="zh-CN">
                <a:sym typeface="+mn-ea"/>
              </a:rPr>
              <a:t>Algorithm Pipeline</a:t>
            </a:r>
            <a:endParaRPr lang="en-US" altLang="zh-CN" b="1"/>
          </a:p>
          <a:p>
            <a:endParaRPr lang="en-US" altLang="zh-CN"/>
          </a:p>
        </p:txBody>
      </p:sp>
      <p:sp>
        <p:nvSpPr>
          <p:cNvPr id="4" name="灯片编号占位符 3"/>
          <p:cNvSpPr>
            <a:spLocks noGrp="1"/>
          </p:cNvSpPr>
          <p:nvPr>
            <p:ph type="sldNum" sz="quarter" idx="12"/>
          </p:nvPr>
        </p:nvSpPr>
        <p:spPr/>
        <p:txBody>
          <a:bodyPr/>
          <a:lstStyle/>
          <a:p>
            <a:fld id="{E077DA78-E013-4A8C-AD75-63A150561B10}" type="slidenum">
              <a:rPr lang="zh-CN" altLang="en-US" smtClean="0"/>
              <a:t>7</a:t>
            </a:fld>
            <a:endParaRPr lang="zh-CN" altLang="en-US"/>
          </a:p>
        </p:txBody>
      </p:sp>
      <p:pic>
        <p:nvPicPr>
          <p:cNvPr id="5" name="图片 4" descr="cut"/>
          <p:cNvPicPr>
            <a:picLocks noChangeAspect="1"/>
          </p:cNvPicPr>
          <p:nvPr/>
        </p:nvPicPr>
        <p:blipFill>
          <a:blip r:embed="rId3"/>
          <a:stretch>
            <a:fillRect/>
          </a:stretch>
        </p:blipFill>
        <p:spPr>
          <a:xfrm>
            <a:off x="7156450" y="3700780"/>
            <a:ext cx="4286250" cy="20510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712651" y="1660072"/>
            <a:ext cx="10558145" cy="4691380"/>
          </a:xfrm>
        </p:spPr>
        <p:txBody>
          <a:bodyPr>
            <a:normAutofit/>
          </a:bodyPr>
          <a:lstStyle/>
          <a:p>
            <a:pPr>
              <a:lnSpc>
                <a:spcPct val="150000"/>
              </a:lnSpc>
            </a:pPr>
            <a:r>
              <a:rPr lang="en" altLang="zh-CN" sz="2000" b="1" dirty="0">
                <a:solidFill>
                  <a:srgbClr val="FF0000"/>
                </a:solidFill>
              </a:rPr>
              <a:t>Sites may not be mesh vertices</a:t>
            </a:r>
            <a:endParaRPr lang="en-US" altLang="zh-CN" sz="2000" dirty="0"/>
          </a:p>
          <a:p>
            <a:pPr>
              <a:lnSpc>
                <a:spcPct val="150000"/>
              </a:lnSpc>
            </a:pPr>
            <a:r>
              <a:rPr lang="en-US" altLang="zh-CN" sz="2000" dirty="0"/>
              <a:t>Biharmonic Distance </a:t>
            </a:r>
            <a:r>
              <a:rPr lang="en-US" altLang="en-US" sz="2000" dirty="0"/>
              <a:t>→</a:t>
            </a:r>
            <a:r>
              <a:rPr lang="en-US" altLang="zh-CN" sz="2000" b="1" dirty="0"/>
              <a:t> </a:t>
            </a:r>
            <a:r>
              <a:rPr lang="en-US" altLang="zh-CN" sz="2000" b="1" dirty="0">
                <a:solidFill>
                  <a:srgbClr val="FF0000"/>
                </a:solidFill>
              </a:rPr>
              <a:t>vertex-to-vertex only</a:t>
            </a:r>
            <a:endParaRPr lang="en-US" altLang="zh-CN" sz="2000" dirty="0"/>
          </a:p>
          <a:p>
            <a:pPr>
              <a:lnSpc>
                <a:spcPct val="150000"/>
              </a:lnSpc>
            </a:pPr>
            <a:r>
              <a:rPr lang="en-US" altLang="zh-CN" sz="2000" dirty="0"/>
              <a:t>Solution: </a:t>
            </a:r>
            <a:r>
              <a:rPr lang="en-US" altLang="zh-CN" sz="2000" b="1" dirty="0" err="1">
                <a:solidFill>
                  <a:srgbClr val="FF0000"/>
                </a:solidFill>
              </a:rPr>
              <a:t>remesh</a:t>
            </a:r>
            <a:endParaRPr lang="en-US" altLang="zh-CN" sz="2000" b="1" dirty="0"/>
          </a:p>
          <a:p>
            <a:pPr lvl="1">
              <a:lnSpc>
                <a:spcPct val="150000"/>
              </a:lnSpc>
            </a:pPr>
            <a:r>
              <a:rPr lang="en-US" altLang="zh-CN" sz="2000" dirty="0"/>
              <a:t>Locate face containing site</a:t>
            </a:r>
          </a:p>
          <a:p>
            <a:pPr lvl="1">
              <a:lnSpc>
                <a:spcPct val="150000"/>
              </a:lnSpc>
            </a:pPr>
            <a:r>
              <a:rPr lang="en" altLang="zh-CN" sz="2000" dirty="0"/>
              <a:t>Iteratively subdivide triangles containing site</a:t>
            </a:r>
            <a:endParaRPr lang="en-US" altLang="zh-CN" sz="2000" dirty="0"/>
          </a:p>
        </p:txBody>
      </p:sp>
      <p:sp>
        <p:nvSpPr>
          <p:cNvPr id="3" name="文本占位符 2"/>
          <p:cNvSpPr>
            <a:spLocks noGrp="1"/>
          </p:cNvSpPr>
          <p:nvPr>
            <p:ph type="body" idx="13"/>
          </p:nvPr>
        </p:nvSpPr>
        <p:spPr/>
        <p:txBody>
          <a:bodyPr/>
          <a:lstStyle/>
          <a:p>
            <a:r>
              <a:rPr lang="en-US" altLang="zh-CN"/>
              <a:t>Site Embedding</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8</a:t>
            </a:fld>
            <a:endParaRPr lang="zh-CN" altLang="en-US" dirty="0"/>
          </a:p>
        </p:txBody>
      </p:sp>
      <p:pic>
        <p:nvPicPr>
          <p:cNvPr id="5" name="图片 4" descr="Group 100"/>
          <p:cNvPicPr>
            <a:picLocks noChangeAspect="1"/>
          </p:cNvPicPr>
          <p:nvPr/>
        </p:nvPicPr>
        <p:blipFill>
          <a:blip r:embed="rId3"/>
          <a:stretch>
            <a:fillRect/>
          </a:stretch>
        </p:blipFill>
        <p:spPr>
          <a:xfrm>
            <a:off x="5790565" y="2210526"/>
            <a:ext cx="5872480" cy="26111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3"/>
          </p:nvPr>
        </p:nvSpPr>
        <p:spPr/>
        <p:txBody>
          <a:bodyPr/>
          <a:lstStyle/>
          <a:p>
            <a:r>
              <a:rPr lang="en-US" altLang="zh-CN" dirty="0"/>
              <a:t>Distance field</a:t>
            </a:r>
          </a:p>
        </p:txBody>
      </p:sp>
      <p:sp>
        <p:nvSpPr>
          <p:cNvPr id="4" name="灯片编号占位符 3"/>
          <p:cNvSpPr>
            <a:spLocks noGrp="1"/>
          </p:cNvSpPr>
          <p:nvPr>
            <p:ph type="sldNum" sz="quarter" idx="12"/>
          </p:nvPr>
        </p:nvSpPr>
        <p:spPr/>
        <p:txBody>
          <a:bodyPr/>
          <a:lstStyle/>
          <a:p>
            <a:fld id="{E077DA78-E013-4A8C-AD75-63A150561B10}" type="slidenum">
              <a:rPr lang="zh-CN" altLang="en-US" smtClean="0"/>
              <a:t>9</a:t>
            </a:fld>
            <a:endParaRPr lang="zh-CN" altLang="en-US"/>
          </a:p>
        </p:txBody>
      </p:sp>
      <p:sp>
        <p:nvSpPr>
          <p:cNvPr id="6" name="等腰三角形 1">
            <a:extLst>
              <a:ext uri="{FF2B5EF4-FFF2-40B4-BE49-F238E27FC236}">
                <a16:creationId xmlns:a16="http://schemas.microsoft.com/office/drawing/2014/main" id="{9251C9CE-D9BE-C35E-2332-065F2B19C2D8}"/>
              </a:ext>
            </a:extLst>
          </p:cNvPr>
          <p:cNvSpPr/>
          <p:nvPr/>
        </p:nvSpPr>
        <p:spPr>
          <a:xfrm>
            <a:off x="1369395" y="3395808"/>
            <a:ext cx="2690949" cy="2355958"/>
          </a:xfrm>
          <a:prstGeom prst="triangl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a:extLst>
              <a:ext uri="{FF2B5EF4-FFF2-40B4-BE49-F238E27FC236}">
                <a16:creationId xmlns:a16="http://schemas.microsoft.com/office/drawing/2014/main" id="{E524C5F8-7BDE-C76C-4379-5FFC853FC261}"/>
              </a:ext>
            </a:extLst>
          </p:cNvPr>
          <p:cNvSpPr>
            <a:spLocks noChangeAspect="1"/>
          </p:cNvSpPr>
          <p:nvPr/>
        </p:nvSpPr>
        <p:spPr>
          <a:xfrm>
            <a:off x="5247603" y="1810869"/>
            <a:ext cx="45719" cy="45719"/>
          </a:xfrm>
          <a:prstGeom prst="ellipse">
            <a:avLst/>
          </a:prstGeom>
          <a:solidFill>
            <a:schemeClr val="tx1"/>
          </a:solidFill>
          <a:ln w="25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615FB063-49E4-7073-DE9B-F1F7D22EE7A6}"/>
              </a:ext>
            </a:extLst>
          </p:cNvPr>
          <p:cNvSpPr>
            <a:spLocks noChangeAspect="1"/>
          </p:cNvSpPr>
          <p:nvPr/>
        </p:nvSpPr>
        <p:spPr>
          <a:xfrm>
            <a:off x="1253006" y="4277173"/>
            <a:ext cx="45719" cy="45719"/>
          </a:xfrm>
          <a:prstGeom prst="ellipse">
            <a:avLst/>
          </a:prstGeom>
          <a:solidFill>
            <a:schemeClr val="tx1"/>
          </a:solidFill>
          <a:ln w="25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4">
            <a:extLst>
              <a:ext uri="{FF2B5EF4-FFF2-40B4-BE49-F238E27FC236}">
                <a16:creationId xmlns:a16="http://schemas.microsoft.com/office/drawing/2014/main" id="{7C35F73C-88F9-F7BA-41F7-5FF8730EE462}"/>
              </a:ext>
            </a:extLst>
          </p:cNvPr>
          <p:cNvCxnSpPr>
            <a:cxnSpLocks/>
          </p:cNvCxnSpPr>
          <p:nvPr/>
        </p:nvCxnSpPr>
        <p:spPr>
          <a:xfrm flipV="1">
            <a:off x="1330614" y="3448600"/>
            <a:ext cx="1270250" cy="828573"/>
          </a:xfrm>
          <a:prstGeom prst="straightConnector1">
            <a:avLst/>
          </a:prstGeom>
          <a:ln w="12700">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0" name="直接箭头连接符 5">
            <a:extLst>
              <a:ext uri="{FF2B5EF4-FFF2-40B4-BE49-F238E27FC236}">
                <a16:creationId xmlns:a16="http://schemas.microsoft.com/office/drawing/2014/main" id="{3E32E760-33C3-383E-71BD-94C36CAF4882}"/>
              </a:ext>
            </a:extLst>
          </p:cNvPr>
          <p:cNvCxnSpPr>
            <a:cxnSpLocks/>
          </p:cNvCxnSpPr>
          <p:nvPr/>
        </p:nvCxnSpPr>
        <p:spPr>
          <a:xfrm>
            <a:off x="1362503" y="4329965"/>
            <a:ext cx="2575308" cy="1354728"/>
          </a:xfrm>
          <a:prstGeom prst="straightConnector1">
            <a:avLst/>
          </a:prstGeom>
          <a:ln w="12700">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1" name="直接箭头连接符 6">
            <a:extLst>
              <a:ext uri="{FF2B5EF4-FFF2-40B4-BE49-F238E27FC236}">
                <a16:creationId xmlns:a16="http://schemas.microsoft.com/office/drawing/2014/main" id="{66E5EB7B-C7C6-0D36-5DBC-905E18166216}"/>
              </a:ext>
            </a:extLst>
          </p:cNvPr>
          <p:cNvCxnSpPr>
            <a:cxnSpLocks/>
          </p:cNvCxnSpPr>
          <p:nvPr/>
        </p:nvCxnSpPr>
        <p:spPr>
          <a:xfrm>
            <a:off x="1298725" y="4423434"/>
            <a:ext cx="31889" cy="1261259"/>
          </a:xfrm>
          <a:prstGeom prst="straightConnector1">
            <a:avLst/>
          </a:prstGeom>
          <a:ln w="12700">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2" name="直接箭头连接符 7">
            <a:extLst>
              <a:ext uri="{FF2B5EF4-FFF2-40B4-BE49-F238E27FC236}">
                <a16:creationId xmlns:a16="http://schemas.microsoft.com/office/drawing/2014/main" id="{9D1F1991-79A1-FBFB-2E5A-22240A912B96}"/>
              </a:ext>
            </a:extLst>
          </p:cNvPr>
          <p:cNvCxnSpPr>
            <a:cxnSpLocks/>
          </p:cNvCxnSpPr>
          <p:nvPr/>
        </p:nvCxnSpPr>
        <p:spPr>
          <a:xfrm flipV="1">
            <a:off x="2772245" y="1889934"/>
            <a:ext cx="2435816" cy="1475401"/>
          </a:xfrm>
          <a:prstGeom prst="straightConnector1">
            <a:avLst/>
          </a:prstGeom>
          <a:ln w="12700">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3" name="直接箭头连接符 8">
            <a:extLst>
              <a:ext uri="{FF2B5EF4-FFF2-40B4-BE49-F238E27FC236}">
                <a16:creationId xmlns:a16="http://schemas.microsoft.com/office/drawing/2014/main" id="{4B1041D1-2A9F-A29E-AE0C-1DEBDABCBF81}"/>
              </a:ext>
            </a:extLst>
          </p:cNvPr>
          <p:cNvCxnSpPr>
            <a:cxnSpLocks/>
          </p:cNvCxnSpPr>
          <p:nvPr/>
        </p:nvCxnSpPr>
        <p:spPr>
          <a:xfrm flipV="1">
            <a:off x="4067236" y="1909380"/>
            <a:ext cx="1226086" cy="3704673"/>
          </a:xfrm>
          <a:prstGeom prst="straightConnector1">
            <a:avLst/>
          </a:prstGeom>
          <a:ln w="12700">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4" name="直接箭头连接符 9">
            <a:extLst>
              <a:ext uri="{FF2B5EF4-FFF2-40B4-BE49-F238E27FC236}">
                <a16:creationId xmlns:a16="http://schemas.microsoft.com/office/drawing/2014/main" id="{B875DED5-A52F-BD11-AC91-C3995885A3A5}"/>
              </a:ext>
            </a:extLst>
          </p:cNvPr>
          <p:cNvCxnSpPr>
            <a:cxnSpLocks/>
          </p:cNvCxnSpPr>
          <p:nvPr/>
        </p:nvCxnSpPr>
        <p:spPr>
          <a:xfrm flipV="1">
            <a:off x="1511707" y="1909379"/>
            <a:ext cx="3721095" cy="3775314"/>
          </a:xfrm>
          <a:prstGeom prst="straightConnector1">
            <a:avLst/>
          </a:prstGeom>
          <a:ln w="12700">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83B89076-B391-F9E8-D6B7-52EFA5ED94F9}"/>
                  </a:ext>
                </a:extLst>
              </p:cNvPr>
              <p:cNvSpPr txBox="1"/>
              <p:nvPr/>
            </p:nvSpPr>
            <p:spPr>
              <a:xfrm>
                <a:off x="933281" y="4023033"/>
                <a:ext cx="30591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1</m:t>
                          </m:r>
                        </m:sub>
                      </m:sSub>
                    </m:oMath>
                  </m:oMathPara>
                </a14:m>
                <a:endParaRPr lang="en-US" altLang="zh-CN" sz="2000" b="0" dirty="0"/>
              </a:p>
            </p:txBody>
          </p:sp>
        </mc:Choice>
        <mc:Fallback xmlns="">
          <p:sp>
            <p:nvSpPr>
              <p:cNvPr id="15" name="文本框 14">
                <a:extLst>
                  <a:ext uri="{FF2B5EF4-FFF2-40B4-BE49-F238E27FC236}">
                    <a16:creationId xmlns:a16="http://schemas.microsoft.com/office/drawing/2014/main" id="{83B89076-B391-F9E8-D6B7-52EFA5ED94F9}"/>
                  </a:ext>
                </a:extLst>
              </p:cNvPr>
              <p:cNvSpPr txBox="1">
                <a:spLocks noRot="1" noChangeAspect="1" noMove="1" noResize="1" noEditPoints="1" noAdjustHandles="1" noChangeArrowheads="1" noChangeShapeType="1" noTextEdit="1"/>
              </p:cNvSpPr>
              <p:nvPr/>
            </p:nvSpPr>
            <p:spPr>
              <a:xfrm>
                <a:off x="933281" y="4023033"/>
                <a:ext cx="305918" cy="307777"/>
              </a:xfrm>
              <a:prstGeom prst="rect">
                <a:avLst/>
              </a:prstGeom>
              <a:blipFill>
                <a:blip r:embed="rId3"/>
                <a:stretch>
                  <a:fillRect l="-20000" r="-4000" b="-2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7C3AC12-ED39-B4E9-A6F2-7F7F803974EA}"/>
                  </a:ext>
                </a:extLst>
              </p:cNvPr>
              <p:cNvSpPr txBox="1"/>
              <p:nvPr/>
            </p:nvSpPr>
            <p:spPr>
              <a:xfrm>
                <a:off x="5293322" y="1507474"/>
                <a:ext cx="31188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2</m:t>
                          </m:r>
                        </m:sub>
                      </m:sSub>
                    </m:oMath>
                  </m:oMathPara>
                </a14:m>
                <a:endParaRPr lang="en-US" altLang="zh-CN" sz="2000" b="0" dirty="0"/>
              </a:p>
            </p:txBody>
          </p:sp>
        </mc:Choice>
        <mc:Fallback xmlns="">
          <p:sp>
            <p:nvSpPr>
              <p:cNvPr id="16" name="文本框 15">
                <a:extLst>
                  <a:ext uri="{FF2B5EF4-FFF2-40B4-BE49-F238E27FC236}">
                    <a16:creationId xmlns:a16="http://schemas.microsoft.com/office/drawing/2014/main" id="{F7C3AC12-ED39-B4E9-A6F2-7F7F803974EA}"/>
                  </a:ext>
                </a:extLst>
              </p:cNvPr>
              <p:cNvSpPr txBox="1">
                <a:spLocks noRot="1" noChangeAspect="1" noMove="1" noResize="1" noEditPoints="1" noAdjustHandles="1" noChangeArrowheads="1" noChangeShapeType="1" noTextEdit="1"/>
              </p:cNvSpPr>
              <p:nvPr/>
            </p:nvSpPr>
            <p:spPr>
              <a:xfrm>
                <a:off x="5293322" y="1507474"/>
                <a:ext cx="311880" cy="307777"/>
              </a:xfrm>
              <a:prstGeom prst="rect">
                <a:avLst/>
              </a:prstGeom>
              <a:blipFill>
                <a:blip r:embed="rId4"/>
                <a:stretch>
                  <a:fillRect l="-19231" r="-7692" b="-1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25EBB34-7DEA-CFBB-6D6F-BCC9BEB0E2D2}"/>
                  </a:ext>
                </a:extLst>
              </p:cNvPr>
              <p:cNvSpPr txBox="1"/>
              <p:nvPr/>
            </p:nvSpPr>
            <p:spPr>
              <a:xfrm>
                <a:off x="5695834" y="4103646"/>
                <a:ext cx="60430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𝑤h𝑒𝑛</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𝑐𝑎𝑛𝑛𝑎𝑡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𝑏𝑒</m:t>
                      </m:r>
                      <m:r>
                        <a:rPr lang="en-US" altLang="zh-CN" b="0" i="1" smtClean="0">
                          <a:latin typeface="Cambria Math" panose="02040503050406030204" pitchFamily="18" charset="0"/>
                        </a:rPr>
                        <m:t> </m:t>
                      </m:r>
                      <m:r>
                        <a:rPr lang="en-US" altLang="zh-CN" b="0" i="1" smtClean="0">
                          <a:latin typeface="Cambria Math" panose="02040503050406030204" pitchFamily="18" charset="0"/>
                        </a:rPr>
                        <m:t>𝑑𝑒𝑓𝑒𝑎𝑡𝑒𝑑</m:t>
                      </m:r>
                      <m:r>
                        <a:rPr lang="en-US" altLang="zh-CN" b="0" i="1" smtClean="0">
                          <a:latin typeface="Cambria Math" panose="02040503050406030204" pitchFamily="18" charset="0"/>
                        </a:rPr>
                        <m:t> </m:t>
                      </m:r>
                      <m:r>
                        <a:rPr lang="en-US" altLang="zh-CN" b="0" i="1" smtClean="0">
                          <a:latin typeface="Cambria Math" panose="02040503050406030204" pitchFamily="18" charset="0"/>
                        </a:rPr>
                        <m:t>𝑏𝑦</m:t>
                      </m:r>
                      <m:r>
                        <a:rPr lang="en-US" altLang="zh-CN" b="0" i="1" smtClean="0">
                          <a:latin typeface="Cambria Math" panose="02040503050406030204" pitchFamily="18" charset="0"/>
                        </a:rPr>
                        <m:t> </m:t>
                      </m:r>
                      <m:r>
                        <a:rPr lang="en-US" altLang="zh-CN" b="0" i="1" smtClean="0">
                          <a:latin typeface="Cambria Math" panose="02040503050406030204" pitchFamily="18" charset="0"/>
                        </a:rPr>
                        <m:t>𝑎𝑛𝑦</m:t>
                      </m:r>
                      <m:r>
                        <a:rPr lang="en-US" altLang="zh-CN" b="0" i="1" smtClean="0">
                          <a:latin typeface="Cambria Math" panose="02040503050406030204" pitchFamily="18" charset="0"/>
                        </a:rPr>
                        <m:t> </m:t>
                      </m:r>
                      <m:r>
                        <m:rPr>
                          <m:sty m:val="p"/>
                        </m:rPr>
                        <a:rPr lang="en-US" altLang="zh-CN" i="1">
                          <a:latin typeface="Cambria Math" panose="02040503050406030204" pitchFamily="18" charset="0"/>
                        </a:rPr>
                        <m:t>site</m:t>
                      </m:r>
                      <m:r>
                        <a:rPr lang="en-US" altLang="zh-CN" b="0" i="1" smtClean="0">
                          <a:latin typeface="Cambria Math" panose="02040503050406030204" pitchFamily="18" charset="0"/>
                        </a:rPr>
                        <m:t> </m:t>
                      </m:r>
                      <m:r>
                        <a:rPr lang="en-US" altLang="zh-CN" b="0" i="1" smtClean="0">
                          <a:latin typeface="Cambria Math" panose="02040503050406030204" pitchFamily="18" charset="0"/>
                        </a:rPr>
                        <m:t>𝑤𝑖𝑡h𝑖𝑛</m:t>
                      </m:r>
                      <m:r>
                        <a:rPr lang="en-US" altLang="zh-CN" b="0" i="1" smtClean="0">
                          <a:latin typeface="Cambria Math" panose="02040503050406030204" pitchFamily="18" charset="0"/>
                        </a:rPr>
                        <m:t> </m:t>
                      </m:r>
                      <m:r>
                        <a:rPr lang="en-US" altLang="zh-CN" b="0" i="1" smtClean="0">
                          <a:latin typeface="Cambria Math" panose="02040503050406030204" pitchFamily="18" charset="0"/>
                        </a:rPr>
                        <m:t>𝑎</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𝑡𝑟𝑖𝑎𝑛𝑔𝑙𝑒</m:t>
                      </m:r>
                      <m:r>
                        <a:rPr lang="en-US" altLang="zh-CN" b="0" i="1" smtClean="0">
                          <a:latin typeface="Cambria Math" panose="02040503050406030204" pitchFamily="18" charset="0"/>
                        </a:rPr>
                        <m:t>,</m:t>
                      </m:r>
                    </m:oMath>
                  </m:oMathPara>
                </a14:m>
                <a:endParaRPr lang="zh-CN" altLang="en-US" dirty="0"/>
              </a:p>
            </p:txBody>
          </p:sp>
        </mc:Choice>
        <mc:Fallback xmlns="">
          <p:sp>
            <p:nvSpPr>
              <p:cNvPr id="17" name="文本框 16">
                <a:extLst>
                  <a:ext uri="{FF2B5EF4-FFF2-40B4-BE49-F238E27FC236}">
                    <a16:creationId xmlns:a16="http://schemas.microsoft.com/office/drawing/2014/main" id="{F25EBB34-7DEA-CFBB-6D6F-BCC9BEB0E2D2}"/>
                  </a:ext>
                </a:extLst>
              </p:cNvPr>
              <p:cNvSpPr txBox="1">
                <a:spLocks noRot="1" noChangeAspect="1" noMove="1" noResize="1" noEditPoints="1" noAdjustHandles="1" noChangeArrowheads="1" noChangeShapeType="1" noTextEdit="1"/>
              </p:cNvSpPr>
              <p:nvPr/>
            </p:nvSpPr>
            <p:spPr>
              <a:xfrm>
                <a:off x="5695834" y="4103646"/>
                <a:ext cx="6043065" cy="276999"/>
              </a:xfrm>
              <a:prstGeom prst="rect">
                <a:avLst/>
              </a:prstGeom>
              <a:blipFill>
                <a:blip r:embed="rId5"/>
                <a:stretch>
                  <a:fillRect t="-8696" b="-347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1D41DD98-BC6F-1F53-75A5-FD5B2D6A5629}"/>
                  </a:ext>
                </a:extLst>
              </p:cNvPr>
              <p:cNvSpPr txBox="1"/>
              <p:nvPr/>
            </p:nvSpPr>
            <p:spPr>
              <a:xfrm>
                <a:off x="6545207" y="4509892"/>
                <a:ext cx="43526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𝑖𝑡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𝑖𝑠</m:t>
                      </m:r>
                      <m:r>
                        <a:rPr lang="en-US" altLang="zh-CN" b="0" i="1" smtClean="0">
                          <a:latin typeface="Cambria Math" panose="02040503050406030204" pitchFamily="18" charset="0"/>
                        </a:rPr>
                        <m:t> </m:t>
                      </m:r>
                      <m:r>
                        <a:rPr lang="en-US" altLang="zh-CN" b="0" i="1" smtClean="0">
                          <a:latin typeface="Cambria Math" panose="02040503050406030204" pitchFamily="18" charset="0"/>
                        </a:rPr>
                        <m:t>𝑎</m:t>
                      </m:r>
                      <m:r>
                        <a:rPr lang="en-US" altLang="zh-CN" b="0" i="1" smtClean="0">
                          <a:latin typeface="Cambria Math" panose="02040503050406030204" pitchFamily="18" charset="0"/>
                        </a:rPr>
                        <m:t> </m:t>
                      </m:r>
                      <m:r>
                        <a:rPr lang="en-US" altLang="zh-CN" b="0" i="1" smtClean="0">
                          <a:latin typeface="Cambria Math" panose="02040503050406030204" pitchFamily="18" charset="0"/>
                        </a:rPr>
                        <m:t>𝑐𝑜𝑛𝑡𝑟𝑖𝑏𝑢𝑡𝑖𝑛𝑔</m:t>
                      </m:r>
                      <m:r>
                        <a:rPr lang="en-US" altLang="zh-CN" b="0" i="1" smtClean="0">
                          <a:latin typeface="Cambria Math" panose="02040503050406030204" pitchFamily="18" charset="0"/>
                        </a:rPr>
                        <m:t> </m:t>
                      </m:r>
                      <m:r>
                        <a:rPr lang="en-US" altLang="zh-CN" b="0" i="1" smtClean="0">
                          <a:latin typeface="Cambria Math" panose="02040503050406030204" pitchFamily="18" charset="0"/>
                        </a:rPr>
                        <m:t>𝑝𝑜𝑖𝑛𝑡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𝑡𝑜</m:t>
                      </m:r>
                      <m:r>
                        <a:rPr lang="en-US" altLang="zh-CN" b="0" i="1" smtClean="0">
                          <a:latin typeface="Cambria Math" panose="02040503050406030204" pitchFamily="18" charset="0"/>
                        </a:rPr>
                        <m:t> </m:t>
                      </m:r>
                      <m:r>
                        <a:rPr lang="en-US" altLang="zh-CN" b="0" i="1" smtClean="0">
                          <a:latin typeface="Cambria Math" panose="02040503050406030204" pitchFamily="18" charset="0"/>
                        </a:rPr>
                        <m:t>𝑡h𝑖𝑠</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𝑡𝑟𝑖𝑎𝑛𝑔𝑙𝑒</m:t>
                      </m:r>
                    </m:oMath>
                  </m:oMathPara>
                </a14:m>
                <a:endParaRPr lang="zh-CN" altLang="en-US" dirty="0"/>
              </a:p>
            </p:txBody>
          </p:sp>
        </mc:Choice>
        <mc:Fallback xmlns="">
          <p:sp>
            <p:nvSpPr>
              <p:cNvPr id="18" name="文本框 17">
                <a:extLst>
                  <a:ext uri="{FF2B5EF4-FFF2-40B4-BE49-F238E27FC236}">
                    <a16:creationId xmlns:a16="http://schemas.microsoft.com/office/drawing/2014/main" id="{1D41DD98-BC6F-1F53-75A5-FD5B2D6A5629}"/>
                  </a:ext>
                </a:extLst>
              </p:cNvPr>
              <p:cNvSpPr txBox="1">
                <a:spLocks noRot="1" noChangeAspect="1" noMove="1" noResize="1" noEditPoints="1" noAdjustHandles="1" noChangeArrowheads="1" noChangeShapeType="1" noTextEdit="1"/>
              </p:cNvSpPr>
              <p:nvPr/>
            </p:nvSpPr>
            <p:spPr>
              <a:xfrm>
                <a:off x="6545207" y="4509892"/>
                <a:ext cx="4352602" cy="276999"/>
              </a:xfrm>
              <a:prstGeom prst="rect">
                <a:avLst/>
              </a:prstGeom>
              <a:blipFill>
                <a:blip r:embed="rId6"/>
                <a:stretch>
                  <a:fillRect t="-9091" r="-581" b="-40909"/>
                </a:stretch>
              </a:blipFill>
            </p:spPr>
            <p:txBody>
              <a:bodyPr/>
              <a:lstStyle/>
              <a:p>
                <a:r>
                  <a:rPr lang="zh-CN" altLang="en-US">
                    <a:noFill/>
                  </a:rPr>
                  <a:t> </a:t>
                </a:r>
              </a:p>
            </p:txBody>
          </p:sp>
        </mc:Fallback>
      </mc:AlternateContent>
      <p:pic>
        <p:nvPicPr>
          <p:cNvPr id="19" name="图形 18" descr="线箭头: 顺时针曲线 纯色填充">
            <a:extLst>
              <a:ext uri="{FF2B5EF4-FFF2-40B4-BE49-F238E27FC236}">
                <a16:creationId xmlns:a16="http://schemas.microsoft.com/office/drawing/2014/main" id="{AA19365C-EC35-9373-A9B9-BBA49D13DC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030982">
            <a:off x="1549618" y="2768482"/>
            <a:ext cx="914400" cy="1148719"/>
          </a:xfrm>
          <a:prstGeom prst="rect">
            <a:avLst/>
          </a:prstGeom>
        </p:spPr>
      </p:pic>
      <p:pic>
        <p:nvPicPr>
          <p:cNvPr id="20" name="图形 19" descr="线箭头: 顺时针曲线 纯色填充">
            <a:extLst>
              <a:ext uri="{FF2B5EF4-FFF2-40B4-BE49-F238E27FC236}">
                <a16:creationId xmlns:a16="http://schemas.microsoft.com/office/drawing/2014/main" id="{E5E491DA-4C50-8CA5-B8DB-1661272571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3792" flipV="1">
            <a:off x="2744728" y="2085903"/>
            <a:ext cx="960593" cy="1064949"/>
          </a:xfrm>
          <a:prstGeom prst="rect">
            <a:avLst/>
          </a:prstGeom>
        </p:spPr>
      </p:pic>
      <p:pic>
        <p:nvPicPr>
          <p:cNvPr id="21" name="图形 20" descr="插入点左移 纯色填充">
            <a:extLst>
              <a:ext uri="{FF2B5EF4-FFF2-40B4-BE49-F238E27FC236}">
                <a16:creationId xmlns:a16="http://schemas.microsoft.com/office/drawing/2014/main" id="{1326CE1E-5C96-F18A-E99D-AB0E3C220A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747715">
            <a:off x="2082151" y="2457328"/>
            <a:ext cx="914400" cy="741036"/>
          </a:xfrm>
          <a:prstGeom prst="rect">
            <a:avLst/>
          </a:prstGeom>
        </p:spPr>
      </p:pic>
      <p:pic>
        <p:nvPicPr>
          <p:cNvPr id="22" name="图形 21" descr="线箭头: 顺时针曲线 纯色填充">
            <a:extLst>
              <a:ext uri="{FF2B5EF4-FFF2-40B4-BE49-F238E27FC236}">
                <a16:creationId xmlns:a16="http://schemas.microsoft.com/office/drawing/2014/main" id="{76222206-B420-B04F-A0A7-983FC4C431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21568">
            <a:off x="2842043" y="4146797"/>
            <a:ext cx="782150" cy="1112802"/>
          </a:xfrm>
          <a:prstGeom prst="rect">
            <a:avLst/>
          </a:prstGeom>
        </p:spPr>
      </p:pic>
      <p:pic>
        <p:nvPicPr>
          <p:cNvPr id="23" name="图形 22" descr="线箭头: 顺时针曲线 纯色填充">
            <a:extLst>
              <a:ext uri="{FF2B5EF4-FFF2-40B4-BE49-F238E27FC236}">
                <a16:creationId xmlns:a16="http://schemas.microsoft.com/office/drawing/2014/main" id="{89A15528-85A0-2765-8607-24C2AA6DEB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63111" flipV="1">
            <a:off x="3665422" y="3366282"/>
            <a:ext cx="832413" cy="1084935"/>
          </a:xfrm>
          <a:prstGeom prst="rect">
            <a:avLst/>
          </a:prstGeom>
        </p:spPr>
      </p:pic>
      <p:pic>
        <p:nvPicPr>
          <p:cNvPr id="24" name="图形 23" descr="插入点左移 纯色填充">
            <a:extLst>
              <a:ext uri="{FF2B5EF4-FFF2-40B4-BE49-F238E27FC236}">
                <a16:creationId xmlns:a16="http://schemas.microsoft.com/office/drawing/2014/main" id="{9C48D91F-6E37-B3BB-10E2-D27B2A5D5E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285745">
            <a:off x="3143156" y="3789164"/>
            <a:ext cx="847474" cy="686799"/>
          </a:xfrm>
          <a:prstGeom prst="rect">
            <a:avLst/>
          </a:prstGeom>
        </p:spPr>
      </p:pic>
      <p:pic>
        <p:nvPicPr>
          <p:cNvPr id="25" name="图形 24" descr="线箭头: 顺时针曲线 纯色填充">
            <a:extLst>
              <a:ext uri="{FF2B5EF4-FFF2-40B4-BE49-F238E27FC236}">
                <a16:creationId xmlns:a16="http://schemas.microsoft.com/office/drawing/2014/main" id="{BF3C2660-B024-8356-C98A-A219D267F5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635751" flipH="1">
            <a:off x="1342528" y="5021327"/>
            <a:ext cx="768705" cy="993365"/>
          </a:xfrm>
          <a:prstGeom prst="rect">
            <a:avLst/>
          </a:prstGeom>
        </p:spPr>
      </p:pic>
      <p:pic>
        <p:nvPicPr>
          <p:cNvPr id="26" name="图形 25" descr="线箭头: 顺时针曲线 纯色填充">
            <a:extLst>
              <a:ext uri="{FF2B5EF4-FFF2-40B4-BE49-F238E27FC236}">
                <a16:creationId xmlns:a16="http://schemas.microsoft.com/office/drawing/2014/main" id="{A5531CC4-6BAB-B717-43D1-6C01BC0207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027581">
            <a:off x="2263032" y="4433726"/>
            <a:ext cx="833324" cy="1118719"/>
          </a:xfrm>
          <a:prstGeom prst="rect">
            <a:avLst/>
          </a:prstGeom>
        </p:spPr>
      </p:pic>
      <p:pic>
        <p:nvPicPr>
          <p:cNvPr id="27" name="图形 26" descr="插入点左移 纯色填充">
            <a:extLst>
              <a:ext uri="{FF2B5EF4-FFF2-40B4-BE49-F238E27FC236}">
                <a16:creationId xmlns:a16="http://schemas.microsoft.com/office/drawing/2014/main" id="{200CFC92-A435-51AC-87C0-2A775558F4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317905">
            <a:off x="1936181" y="5159272"/>
            <a:ext cx="847474" cy="686799"/>
          </a:xfrm>
          <a:prstGeom prst="rect">
            <a:avLst/>
          </a:prstGeom>
        </p:spPr>
      </p:pic>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A327B0C9-17A3-F9CD-69F4-9DC9821221E8}"/>
                  </a:ext>
                </a:extLst>
              </p:cNvPr>
              <p:cNvSpPr txBox="1"/>
              <p:nvPr/>
            </p:nvSpPr>
            <p:spPr>
              <a:xfrm>
                <a:off x="5695834" y="2002517"/>
                <a:ext cx="6237514" cy="1430392"/>
              </a:xfrm>
              <a:prstGeom prst="rect">
                <a:avLst/>
              </a:prstGeom>
              <a:noFill/>
            </p:spPr>
            <p:txBody>
              <a:bodyPr wrap="square" rtlCol="0">
                <a:spAutoFit/>
              </a:bodyPr>
              <a:lstStyle/>
              <a:p>
                <a:pPr>
                  <a:lnSpc>
                    <a:spcPct val="150000"/>
                  </a:lnSpc>
                </a:pPr>
                <a:r>
                  <a:rPr lang="en" altLang="zh-CN" sz="2000" b="1" dirty="0"/>
                  <a:t>Distance field representation: </a:t>
                </a:r>
                <a14:m>
                  <m:oMath xmlns:m="http://schemas.openxmlformats.org/officeDocument/2006/math">
                    <m:d>
                      <m:dPr>
                        <m:ctrlPr>
                          <a:rPr lang="en" altLang="zh-CN" sz="2000" i="1" dirty="0" smtClean="0">
                            <a:latin typeface="Cambria Math" panose="02040503050406030204" pitchFamily="18" charset="0"/>
                          </a:rPr>
                        </m:ctrlPr>
                      </m:dPr>
                      <m:e>
                        <m:sSub>
                          <m:sSubPr>
                            <m:ctrlPr>
                              <a:rPr lang="en" altLang="zh-CN" sz="2000" i="1" dirty="0" smtClean="0">
                                <a:latin typeface="Cambria Math" panose="02040503050406030204" pitchFamily="18" charset="0"/>
                              </a:rPr>
                            </m:ctrlPr>
                          </m:sSubPr>
                          <m:e>
                            <m:r>
                              <a:rPr lang="en" altLang="zh-CN" sz="2000" i="1" dirty="0" smtClean="0">
                                <a:latin typeface="Cambria Math" panose="02040503050406030204" pitchFamily="18" charset="0"/>
                              </a:rPr>
                              <m:t>𝑑</m:t>
                            </m:r>
                          </m:e>
                          <m:sub>
                            <m:r>
                              <a:rPr lang="en" altLang="zh-CN" sz="2000" i="1" dirty="0" smtClean="0">
                                <a:latin typeface="Cambria Math" panose="02040503050406030204" pitchFamily="18" charset="0"/>
                              </a:rPr>
                              <m:t>1</m:t>
                            </m:r>
                          </m:sub>
                        </m:sSub>
                        <m:r>
                          <a:rPr lang="en" altLang="zh-CN" sz="2000" i="1" dirty="0" smtClean="0">
                            <a:latin typeface="Cambria Math" panose="02040503050406030204" pitchFamily="18" charset="0"/>
                          </a:rPr>
                          <m:t>, </m:t>
                        </m:r>
                        <m:sSub>
                          <m:sSubPr>
                            <m:ctrlPr>
                              <a:rPr lang="en" altLang="zh-CN" sz="2000" i="1" dirty="0" smtClean="0">
                                <a:latin typeface="Cambria Math" panose="02040503050406030204" pitchFamily="18" charset="0"/>
                              </a:rPr>
                            </m:ctrlPr>
                          </m:sSubPr>
                          <m:e>
                            <m:r>
                              <a:rPr lang="en" altLang="zh-CN" sz="2000" i="1" dirty="0" smtClean="0">
                                <a:latin typeface="Cambria Math" panose="02040503050406030204" pitchFamily="18" charset="0"/>
                              </a:rPr>
                              <m:t>𝑑</m:t>
                            </m:r>
                          </m:e>
                          <m:sub>
                            <m:r>
                              <a:rPr lang="en" altLang="zh-CN" sz="2000" i="1" dirty="0" smtClean="0">
                                <a:latin typeface="Cambria Math" panose="02040503050406030204" pitchFamily="18" charset="0"/>
                              </a:rPr>
                              <m:t>2</m:t>
                            </m:r>
                          </m:sub>
                        </m:sSub>
                        <m:r>
                          <a:rPr lang="en" altLang="zh-CN" sz="2000" i="1" dirty="0" smtClean="0">
                            <a:latin typeface="Cambria Math" panose="02040503050406030204" pitchFamily="18" charset="0"/>
                          </a:rPr>
                          <m:t>, </m:t>
                        </m:r>
                        <m:sSub>
                          <m:sSubPr>
                            <m:ctrlPr>
                              <a:rPr lang="en" altLang="zh-CN" sz="2000" i="1" dirty="0" smtClean="0">
                                <a:latin typeface="Cambria Math" panose="02040503050406030204" pitchFamily="18" charset="0"/>
                              </a:rPr>
                            </m:ctrlPr>
                          </m:sSubPr>
                          <m:e>
                            <m:r>
                              <a:rPr lang="en" altLang="zh-CN" sz="2000" i="1" dirty="0" smtClean="0">
                                <a:latin typeface="Cambria Math" panose="02040503050406030204" pitchFamily="18" charset="0"/>
                              </a:rPr>
                              <m:t>𝑑</m:t>
                            </m:r>
                          </m:e>
                          <m:sub>
                            <m:r>
                              <a:rPr lang="en" altLang="zh-CN" sz="2000" i="1" dirty="0" smtClean="0">
                                <a:latin typeface="Cambria Math" panose="02040503050406030204" pitchFamily="18" charset="0"/>
                              </a:rPr>
                              <m:t>3</m:t>
                            </m:r>
                          </m:sub>
                        </m:sSub>
                      </m:e>
                    </m:d>
                  </m:oMath>
                </a14:m>
                <a:endParaRPr lang="en" altLang="zh-CN" sz="2000" dirty="0"/>
              </a:p>
              <a:p>
                <a:pPr marL="285750" indent="-285750">
                  <a:lnSpc>
                    <a:spcPct val="150000"/>
                  </a:lnSpc>
                  <a:buFont typeface="Arial" panose="020B0604020202020204" pitchFamily="34" charset="0"/>
                  <a:buChar char="•"/>
                </a:pPr>
                <a14:m>
                  <m:oMath xmlns:m="http://schemas.openxmlformats.org/officeDocument/2006/math">
                    <m:sSub>
                      <m:sSubPr>
                        <m:ctrlPr>
                          <a:rPr lang="en" altLang="zh-CN" sz="2000" i="1" dirty="0" smtClean="0">
                            <a:latin typeface="Cambria Math" panose="02040503050406030204" pitchFamily="18" charset="0"/>
                          </a:rPr>
                        </m:ctrlPr>
                      </m:sSubPr>
                      <m:e>
                        <m:r>
                          <a:rPr lang="en" altLang="zh-CN" sz="2000" i="1" dirty="0" smtClean="0">
                            <a:latin typeface="Cambria Math" panose="02040503050406030204" pitchFamily="18" charset="0"/>
                          </a:rPr>
                          <m:t>𝑑</m:t>
                        </m:r>
                      </m:e>
                      <m:sub>
                        <m:r>
                          <a:rPr lang="en" altLang="zh-CN" sz="2000" i="1" dirty="0" err="1">
                            <a:latin typeface="Cambria Math" panose="02040503050406030204" pitchFamily="18" charset="0"/>
                          </a:rPr>
                          <m:t>𝑖</m:t>
                        </m:r>
                      </m:sub>
                    </m:sSub>
                  </m:oMath>
                </a14:m>
                <a:r>
                  <a:rPr lang="en" altLang="zh-CN" sz="2000" dirty="0"/>
                  <a:t>= distance from  site to </a:t>
                </a:r>
                <a:r>
                  <a:rPr lang="en" altLang="zh-CN" sz="2000" dirty="0" err="1"/>
                  <a:t>i-th</a:t>
                </a:r>
                <a:r>
                  <a:rPr lang="en" altLang="zh-CN" sz="2000" dirty="0"/>
                  <a:t> vertex of triangle</a:t>
                </a:r>
              </a:p>
              <a:p>
                <a:pPr marL="285750" indent="-285750">
                  <a:lnSpc>
                    <a:spcPct val="150000"/>
                  </a:lnSpc>
                  <a:buFont typeface="Arial" panose="020B0604020202020204" pitchFamily="34" charset="0"/>
                  <a:buChar char="•"/>
                </a:pPr>
                <a:r>
                  <a:rPr lang="en" altLang="zh-CN" sz="2000" dirty="0"/>
                  <a:t>Triplet encodes site's distance field within triangle</a:t>
                </a:r>
              </a:p>
            </p:txBody>
          </p:sp>
        </mc:Choice>
        <mc:Fallback xmlns="">
          <p:sp>
            <p:nvSpPr>
              <p:cNvPr id="30" name="文本框 29">
                <a:extLst>
                  <a:ext uri="{FF2B5EF4-FFF2-40B4-BE49-F238E27FC236}">
                    <a16:creationId xmlns:a16="http://schemas.microsoft.com/office/drawing/2014/main" id="{A327B0C9-17A3-F9CD-69F4-9DC9821221E8}"/>
                  </a:ext>
                </a:extLst>
              </p:cNvPr>
              <p:cNvSpPr txBox="1">
                <a:spLocks noRot="1" noChangeAspect="1" noMove="1" noResize="1" noEditPoints="1" noAdjustHandles="1" noChangeArrowheads="1" noChangeShapeType="1" noTextEdit="1"/>
              </p:cNvSpPr>
              <p:nvPr/>
            </p:nvSpPr>
            <p:spPr>
              <a:xfrm>
                <a:off x="5695834" y="2002517"/>
                <a:ext cx="6237514" cy="1430392"/>
              </a:xfrm>
              <a:prstGeom prst="rect">
                <a:avLst/>
              </a:prstGeom>
              <a:blipFill>
                <a:blip r:embed="rId11"/>
                <a:stretch>
                  <a:fillRect l="-1016" b="-6140"/>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8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800"/>
                                        <p:tgtEl>
                                          <p:spTgt spid="20"/>
                                        </p:tgtEl>
                                      </p:cBhvr>
                                    </p:animEffect>
                                  </p:childTnLst>
                                </p:cTn>
                              </p:par>
                            </p:childTnLst>
                          </p:cTn>
                        </p:par>
                        <p:par>
                          <p:cTn id="48" fill="hold">
                            <p:stCondLst>
                              <p:cond delay="800"/>
                            </p:stCondLst>
                            <p:childTnLst>
                              <p:par>
                                <p:cTn id="49" presetID="14" presetClass="entr" presetSubtype="1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800"/>
                                        <p:tgtEl>
                                          <p:spTgt spid="21"/>
                                        </p:tgtEl>
                                      </p:cBhvr>
                                    </p:animEffect>
                                  </p:childTnLst>
                                </p:cTn>
                              </p:par>
                            </p:childTnLst>
                          </p:cTn>
                        </p:par>
                        <p:par>
                          <p:cTn id="52" fill="hold">
                            <p:stCondLst>
                              <p:cond delay="1600"/>
                            </p:stCondLst>
                            <p:childTnLst>
                              <p:par>
                                <p:cTn id="53" presetID="16" presetClass="exit" presetSubtype="21" fill="hold" nodeType="afterEffect">
                                  <p:stCondLst>
                                    <p:cond delay="0"/>
                                  </p:stCondLst>
                                  <p:childTnLst>
                                    <p:animEffect transition="out" filter="barn(inVertic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6" presetClass="exit" presetSubtype="21" fill="hold" nodeType="withEffect">
                                  <p:stCondLst>
                                    <p:cond delay="0"/>
                                  </p:stCondLst>
                                  <p:childTnLst>
                                    <p:animEffect transition="out" filter="barn(inVertic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6" presetClass="exit" presetSubtype="21" fill="hold" nodeType="withEffect">
                                  <p:stCondLst>
                                    <p:cond delay="0"/>
                                  </p:stCondLst>
                                  <p:childTnLst>
                                    <p:animEffect transition="out" filter="barn(inVertical)">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par>
                          <p:cTn id="62" fill="hold">
                            <p:stCondLst>
                              <p:cond delay="2100"/>
                            </p:stCondLst>
                            <p:childTnLst>
                              <p:par>
                                <p:cTn id="63" presetID="14" presetClass="entr" presetSubtype="10" fill="hold" nodeType="afterEffect">
                                  <p:stCondLst>
                                    <p:cond delay="500"/>
                                  </p:stCondLst>
                                  <p:childTnLst>
                                    <p:set>
                                      <p:cBhvr>
                                        <p:cTn id="64" dur="1" fill="hold">
                                          <p:stCondLst>
                                            <p:cond delay="0"/>
                                          </p:stCondLst>
                                        </p:cTn>
                                        <p:tgtEl>
                                          <p:spTgt spid="22"/>
                                        </p:tgtEl>
                                        <p:attrNameLst>
                                          <p:attrName>style.visibility</p:attrName>
                                        </p:attrNameLst>
                                      </p:cBhvr>
                                      <p:to>
                                        <p:strVal val="visible"/>
                                      </p:to>
                                    </p:set>
                                    <p:animEffect transition="in" filter="randombar(horizontal)">
                                      <p:cBhvr>
                                        <p:cTn id="65" dur="800"/>
                                        <p:tgtEl>
                                          <p:spTgt spid="22"/>
                                        </p:tgtEl>
                                      </p:cBhvr>
                                    </p:animEffect>
                                  </p:childTnLst>
                                </p:cTn>
                              </p:par>
                              <p:par>
                                <p:cTn id="66" presetID="14" presetClass="entr" presetSubtype="1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800"/>
                                        <p:tgtEl>
                                          <p:spTgt spid="23"/>
                                        </p:tgtEl>
                                      </p:cBhvr>
                                    </p:animEffect>
                                  </p:childTnLst>
                                </p:cTn>
                              </p:par>
                            </p:childTnLst>
                          </p:cTn>
                        </p:par>
                        <p:par>
                          <p:cTn id="69" fill="hold">
                            <p:stCondLst>
                              <p:cond delay="3400"/>
                            </p:stCondLst>
                            <p:childTnLst>
                              <p:par>
                                <p:cTn id="70" presetID="14" presetClass="entr" presetSubtype="10"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randombar(horizontal)">
                                      <p:cBhvr>
                                        <p:cTn id="72" dur="800"/>
                                        <p:tgtEl>
                                          <p:spTgt spid="24"/>
                                        </p:tgtEl>
                                      </p:cBhvr>
                                    </p:animEffect>
                                  </p:childTnLst>
                                </p:cTn>
                              </p:par>
                            </p:childTnLst>
                          </p:cTn>
                        </p:par>
                        <p:par>
                          <p:cTn id="73" fill="hold">
                            <p:stCondLst>
                              <p:cond delay="4200"/>
                            </p:stCondLst>
                            <p:childTnLst>
                              <p:par>
                                <p:cTn id="74" presetID="16" presetClass="exit" presetSubtype="21" fill="hold" nodeType="afterEffect">
                                  <p:stCondLst>
                                    <p:cond delay="0"/>
                                  </p:stCondLst>
                                  <p:childTnLst>
                                    <p:animEffect transition="out" filter="barn(inVertical)">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childTnLst>
                          </p:cTn>
                        </p:par>
                        <p:par>
                          <p:cTn id="83" fill="hold">
                            <p:stCondLst>
                              <p:cond delay="4700"/>
                            </p:stCondLst>
                            <p:childTnLst>
                              <p:par>
                                <p:cTn id="84" presetID="14" presetClass="entr" presetSubtype="10" fill="hold" nodeType="afterEffect">
                                  <p:stCondLst>
                                    <p:cond delay="500"/>
                                  </p:stCondLst>
                                  <p:childTnLst>
                                    <p:set>
                                      <p:cBhvr>
                                        <p:cTn id="85" dur="1" fill="hold">
                                          <p:stCondLst>
                                            <p:cond delay="0"/>
                                          </p:stCondLst>
                                        </p:cTn>
                                        <p:tgtEl>
                                          <p:spTgt spid="25"/>
                                        </p:tgtEl>
                                        <p:attrNameLst>
                                          <p:attrName>style.visibility</p:attrName>
                                        </p:attrNameLst>
                                      </p:cBhvr>
                                      <p:to>
                                        <p:strVal val="visible"/>
                                      </p:to>
                                    </p:set>
                                    <p:animEffect transition="in" filter="randombar(horizontal)">
                                      <p:cBhvr>
                                        <p:cTn id="86" dur="800"/>
                                        <p:tgtEl>
                                          <p:spTgt spid="25"/>
                                        </p:tgtEl>
                                      </p:cBhvr>
                                    </p:animEffect>
                                  </p:childTnLst>
                                </p:cTn>
                              </p:par>
                              <p:par>
                                <p:cTn id="87" presetID="14" presetClass="entr" presetSubtype="1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randombar(horizontal)">
                                      <p:cBhvr>
                                        <p:cTn id="89" dur="800"/>
                                        <p:tgtEl>
                                          <p:spTgt spid="26"/>
                                        </p:tgtEl>
                                      </p:cBhvr>
                                    </p:animEffect>
                                  </p:childTnLst>
                                </p:cTn>
                              </p:par>
                            </p:childTnLst>
                          </p:cTn>
                        </p:par>
                        <p:par>
                          <p:cTn id="90" fill="hold">
                            <p:stCondLst>
                              <p:cond delay="6000"/>
                            </p:stCondLst>
                            <p:childTnLst>
                              <p:par>
                                <p:cTn id="91" presetID="14" presetClass="entr" presetSubtype="1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randombar(horizontal)">
                                      <p:cBhvr>
                                        <p:cTn id="93" dur="800"/>
                                        <p:tgtEl>
                                          <p:spTgt spid="27"/>
                                        </p:tgtEl>
                                      </p:cBhvr>
                                    </p:animEffect>
                                  </p:childTnLst>
                                </p:cTn>
                              </p:par>
                            </p:childTnLst>
                          </p:cTn>
                        </p:par>
                        <p:par>
                          <p:cTn id="94" fill="hold">
                            <p:stCondLst>
                              <p:cond delay="6800"/>
                            </p:stCondLst>
                            <p:childTnLst>
                              <p:par>
                                <p:cTn id="95" presetID="16" presetClass="exit" presetSubtype="21" fill="hold" nodeType="afterEffect">
                                  <p:stCondLst>
                                    <p:cond delay="0"/>
                                  </p:stCondLst>
                                  <p:childTnLst>
                                    <p:animEffect transition="out" filter="barn(inVertical)">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par>
                                <p:cTn id="98" presetID="16" presetClass="exit" presetSubtype="21" fill="hold" nodeType="withEffect">
                                  <p:stCondLst>
                                    <p:cond delay="0"/>
                                  </p:stCondLst>
                                  <p:childTnLst>
                                    <p:animEffect transition="out" filter="barn(inVertical)">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6" presetClass="exit" presetSubtype="21" fill="hold" nodeType="withEffect">
                                  <p:stCondLst>
                                    <p:cond delay="0"/>
                                  </p:stCondLst>
                                  <p:childTnLst>
                                    <p:animEffect transition="out" filter="barn(inVertical)">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barn(inVertical)">
                                      <p:cBhvr>
                                        <p:cTn id="108" dur="500"/>
                                        <p:tgtEl>
                                          <p:spTgt spid="17"/>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barn(inVertical)">
                                      <p:cBhvr>
                                        <p:cTn id="1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ZhNDE0YTMwNjlmMzNhMjI2M2Q1ZmFhYTQwOWY1N2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vert="horz" lIns="90000" tIns="46800" rIns="90000" bIns="46800" rtlCol="0">
        <a:normAutofit fontScale="25000"/>
      </a:bodyPr>
      <a:lstStyle>
        <a:defPPr marL="0" indent="0" algn="ctr">
          <a:lnSpc>
            <a:spcPct val="130000"/>
          </a:lnSpc>
          <a:buNone/>
          <a:defRPr lang="en-US" altLang="zh-CN" sz="21600" b="1" dirty="0">
            <a:solidFill>
              <a:schemeClr val="tx1"/>
            </a:solidFill>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defRPr>
        </a:defPPr>
      </a:lstStyle>
    </a:spDef>
    <a:txDef>
      <a:spPr>
        <a:noFill/>
      </a:spPr>
      <a:bodyPr wrap="square" rtlCol="0">
        <a:spAutoFit/>
      </a:bodyPr>
      <a:lstStyle>
        <a:defPPr>
          <a:defRPr lang="en-US" altLang="zh-CN"/>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2161</Words>
  <Application>Microsoft Macintosh PowerPoint</Application>
  <PresentationFormat>宽屏</PresentationFormat>
  <Paragraphs>208</Paragraphs>
  <Slides>17</Slides>
  <Notes>17</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17</vt:i4>
      </vt:variant>
    </vt:vector>
  </HeadingPairs>
  <TitlesOfParts>
    <vt:vector size="22" baseType="lpstr">
      <vt:lpstr>微软雅黑</vt:lpstr>
      <vt:lpstr>Arial</vt:lpstr>
      <vt:lpstr>Calibri</vt:lpstr>
      <vt:lpstr>Cambria Math</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论一只菜鸟的自我修养</cp:lastModifiedBy>
  <cp:revision>167</cp:revision>
  <dcterms:created xsi:type="dcterms:W3CDTF">2024-04-15T07:51:00Z</dcterms:created>
  <dcterms:modified xsi:type="dcterms:W3CDTF">2025-08-21T01:56:54Z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4B5128DD0DC94487ACB363CF0EF45167</vt:lpwstr>
  </property>
  <property fmtid="{D5CDD505-2E9C-101B-9397-08002B2CF9AE}" pid="3" name="KSOProductBuildVer">
    <vt:lpwstr>2052-12.1.0.21915</vt:lpwstr>
  </property>
</Properties>
</file>